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sldIdLst>
    <p:sldId id="256" r:id="rId5"/>
    <p:sldId id="257" r:id="rId6"/>
    <p:sldId id="294" r:id="rId7"/>
    <p:sldId id="259" r:id="rId8"/>
    <p:sldId id="343" r:id="rId9"/>
    <p:sldId id="261" r:id="rId10"/>
    <p:sldId id="295" r:id="rId11"/>
    <p:sldId id="296" r:id="rId12"/>
    <p:sldId id="262" r:id="rId13"/>
    <p:sldId id="297" r:id="rId14"/>
    <p:sldId id="274" r:id="rId15"/>
    <p:sldId id="298" r:id="rId16"/>
    <p:sldId id="263" r:id="rId17"/>
    <p:sldId id="299" r:id="rId18"/>
    <p:sldId id="264" r:id="rId19"/>
    <p:sldId id="300" r:id="rId20"/>
    <p:sldId id="265" r:id="rId21"/>
    <p:sldId id="301" r:id="rId22"/>
    <p:sldId id="302" r:id="rId23"/>
    <p:sldId id="266" r:id="rId24"/>
    <p:sldId id="303" r:id="rId25"/>
    <p:sldId id="275" r:id="rId26"/>
    <p:sldId id="304" r:id="rId27"/>
    <p:sldId id="272" r:id="rId28"/>
    <p:sldId id="305" r:id="rId29"/>
    <p:sldId id="318" r:id="rId30"/>
    <p:sldId id="306" r:id="rId31"/>
    <p:sldId id="314" r:id="rId32"/>
    <p:sldId id="307" r:id="rId33"/>
    <p:sldId id="308" r:id="rId34"/>
    <p:sldId id="309" r:id="rId35"/>
    <p:sldId id="310" r:id="rId36"/>
    <p:sldId id="311" r:id="rId37"/>
    <p:sldId id="312" r:id="rId38"/>
    <p:sldId id="315" r:id="rId39"/>
    <p:sldId id="316" r:id="rId40"/>
    <p:sldId id="317" r:id="rId41"/>
    <p:sldId id="319" r:id="rId42"/>
    <p:sldId id="320" r:id="rId43"/>
    <p:sldId id="321" r:id="rId44"/>
    <p:sldId id="322" r:id="rId45"/>
    <p:sldId id="323" r:id="rId46"/>
    <p:sldId id="324" r:id="rId47"/>
    <p:sldId id="325" r:id="rId48"/>
    <p:sldId id="327" r:id="rId49"/>
    <p:sldId id="328" r:id="rId50"/>
    <p:sldId id="329" r:id="rId51"/>
    <p:sldId id="330" r:id="rId52"/>
    <p:sldId id="333" r:id="rId53"/>
    <p:sldId id="332" r:id="rId54"/>
    <p:sldId id="334" r:id="rId55"/>
    <p:sldId id="335" r:id="rId56"/>
    <p:sldId id="336" r:id="rId57"/>
    <p:sldId id="337" r:id="rId58"/>
    <p:sldId id="338" r:id="rId59"/>
    <p:sldId id="339" r:id="rId60"/>
    <p:sldId id="341" r:id="rId61"/>
    <p:sldId id="344" r:id="rId62"/>
    <p:sldId id="342" r:id="rId6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Ênfas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4660"/>
  </p:normalViewPr>
  <p:slideViewPr>
    <p:cSldViewPr snapToGrid="0">
      <p:cViewPr varScale="1">
        <p:scale>
          <a:sx n="86" d="100"/>
          <a:sy n="86" d="100"/>
        </p:scale>
        <p:origin x="79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BE3787-8EAF-125B-6DFE-4483EBBEFF4B}"/>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8BFAE6F9-749D-5382-74E1-893166C5D1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1C6838C-3F49-5F44-C280-B24CDD0698C1}"/>
              </a:ext>
            </a:extLst>
          </p:cNvPr>
          <p:cNvSpPr>
            <a:spLocks noGrp="1"/>
          </p:cNvSpPr>
          <p:nvPr>
            <p:ph type="dt" sz="half" idx="10"/>
          </p:nvPr>
        </p:nvSpPr>
        <p:spPr/>
        <p:txBody>
          <a:bodyPr/>
          <a:lstStyle/>
          <a:p>
            <a:fld id="{C764DE79-268F-4C1A-8933-263129D2AF90}" type="datetimeFigureOut">
              <a:rPr lang="en-US" smtClean="0"/>
              <a:t>6/22/2023</a:t>
            </a:fld>
            <a:endParaRPr lang="en-US" dirty="0"/>
          </a:p>
        </p:txBody>
      </p:sp>
      <p:sp>
        <p:nvSpPr>
          <p:cNvPr id="5" name="Espaço Reservado para Rodapé 4">
            <a:extLst>
              <a:ext uri="{FF2B5EF4-FFF2-40B4-BE49-F238E27FC236}">
                <a16:creationId xmlns:a16="http://schemas.microsoft.com/office/drawing/2014/main" id="{A3754489-93FB-E5C7-B032-A23959AC77F6}"/>
              </a:ext>
            </a:extLst>
          </p:cNvPr>
          <p:cNvSpPr>
            <a:spLocks noGrp="1"/>
          </p:cNvSpPr>
          <p:nvPr>
            <p:ph type="ftr" sz="quarter" idx="11"/>
          </p:nvPr>
        </p:nvSpPr>
        <p:spPr/>
        <p:txBody>
          <a:bodyPr/>
          <a:lstStyle/>
          <a:p>
            <a:endParaRPr lang="en-US" dirty="0"/>
          </a:p>
        </p:txBody>
      </p:sp>
      <p:sp>
        <p:nvSpPr>
          <p:cNvPr id="6" name="Espaço Reservado para Número de Slide 5">
            <a:extLst>
              <a:ext uri="{FF2B5EF4-FFF2-40B4-BE49-F238E27FC236}">
                <a16:creationId xmlns:a16="http://schemas.microsoft.com/office/drawing/2014/main" id="{FE4D8477-6EE2-7894-7440-D72AE531F18D}"/>
              </a:ext>
            </a:extLst>
          </p:cNvPr>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285133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D0E7D3-7DEC-BEDA-FEED-487DC7C7E89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6E1D0B87-161B-1ED7-C63D-A1D458BA4BD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CD4FA9F-4407-2160-C984-39D872BB1A4B}"/>
              </a:ext>
            </a:extLst>
          </p:cNvPr>
          <p:cNvSpPr>
            <a:spLocks noGrp="1"/>
          </p:cNvSpPr>
          <p:nvPr>
            <p:ph type="dt" sz="half" idx="10"/>
          </p:nvPr>
        </p:nvSpPr>
        <p:spPr/>
        <p:txBody>
          <a:bodyPr/>
          <a:lstStyle/>
          <a:p>
            <a:fld id="{C764DE79-268F-4C1A-8933-263129D2AF90}" type="datetimeFigureOut">
              <a:rPr lang="en-US" smtClean="0"/>
              <a:t>6/22/2023</a:t>
            </a:fld>
            <a:endParaRPr lang="en-US" dirty="0"/>
          </a:p>
        </p:txBody>
      </p:sp>
      <p:sp>
        <p:nvSpPr>
          <p:cNvPr id="5" name="Espaço Reservado para Rodapé 4">
            <a:extLst>
              <a:ext uri="{FF2B5EF4-FFF2-40B4-BE49-F238E27FC236}">
                <a16:creationId xmlns:a16="http://schemas.microsoft.com/office/drawing/2014/main" id="{5EB0A5D9-7FFB-29A3-544F-1A1177AC5B6A}"/>
              </a:ext>
            </a:extLst>
          </p:cNvPr>
          <p:cNvSpPr>
            <a:spLocks noGrp="1"/>
          </p:cNvSpPr>
          <p:nvPr>
            <p:ph type="ftr" sz="quarter" idx="11"/>
          </p:nvPr>
        </p:nvSpPr>
        <p:spPr/>
        <p:txBody>
          <a:bodyPr/>
          <a:lstStyle/>
          <a:p>
            <a:endParaRPr lang="en-US" dirty="0"/>
          </a:p>
        </p:txBody>
      </p:sp>
      <p:sp>
        <p:nvSpPr>
          <p:cNvPr id="6" name="Espaço Reservado para Número de Slide 5">
            <a:extLst>
              <a:ext uri="{FF2B5EF4-FFF2-40B4-BE49-F238E27FC236}">
                <a16:creationId xmlns:a16="http://schemas.microsoft.com/office/drawing/2014/main" id="{76082E34-9D43-1C7C-2C1C-BFEEAE38A00C}"/>
              </a:ext>
            </a:extLst>
          </p:cNvPr>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336702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57802A2-FD8B-D7C6-C48D-022E83D80457}"/>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0C2EC604-484B-BA23-2FA8-A02147BBA23A}"/>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02E226E-2E9D-159E-7720-CF5CDCBF55F8}"/>
              </a:ext>
            </a:extLst>
          </p:cNvPr>
          <p:cNvSpPr>
            <a:spLocks noGrp="1"/>
          </p:cNvSpPr>
          <p:nvPr>
            <p:ph type="dt" sz="half" idx="10"/>
          </p:nvPr>
        </p:nvSpPr>
        <p:spPr/>
        <p:txBody>
          <a:bodyPr/>
          <a:lstStyle/>
          <a:p>
            <a:fld id="{C764DE79-268F-4C1A-8933-263129D2AF90}" type="datetimeFigureOut">
              <a:rPr lang="en-US" smtClean="0"/>
              <a:t>6/22/2023</a:t>
            </a:fld>
            <a:endParaRPr lang="en-US" dirty="0"/>
          </a:p>
        </p:txBody>
      </p:sp>
      <p:sp>
        <p:nvSpPr>
          <p:cNvPr id="5" name="Espaço Reservado para Rodapé 4">
            <a:extLst>
              <a:ext uri="{FF2B5EF4-FFF2-40B4-BE49-F238E27FC236}">
                <a16:creationId xmlns:a16="http://schemas.microsoft.com/office/drawing/2014/main" id="{F9714CA0-36A9-F281-B53B-0A6D3C2FFC72}"/>
              </a:ext>
            </a:extLst>
          </p:cNvPr>
          <p:cNvSpPr>
            <a:spLocks noGrp="1"/>
          </p:cNvSpPr>
          <p:nvPr>
            <p:ph type="ftr" sz="quarter" idx="11"/>
          </p:nvPr>
        </p:nvSpPr>
        <p:spPr/>
        <p:txBody>
          <a:bodyPr/>
          <a:lstStyle/>
          <a:p>
            <a:endParaRPr lang="en-US" dirty="0"/>
          </a:p>
        </p:txBody>
      </p:sp>
      <p:sp>
        <p:nvSpPr>
          <p:cNvPr id="6" name="Espaço Reservado para Número de Slide 5">
            <a:extLst>
              <a:ext uri="{FF2B5EF4-FFF2-40B4-BE49-F238E27FC236}">
                <a16:creationId xmlns:a16="http://schemas.microsoft.com/office/drawing/2014/main" id="{B7E908EC-3A09-0CCB-BD71-A02C147C9703}"/>
              </a:ext>
            </a:extLst>
          </p:cNvPr>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518450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220DB8-D667-07E7-CBC1-932CF3F6D77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08D1D4D-C0E5-2D6A-F6CF-8931BD3E2D84}"/>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4BC546D-0D55-0553-FA5C-8567ED8F1B12}"/>
              </a:ext>
            </a:extLst>
          </p:cNvPr>
          <p:cNvSpPr>
            <a:spLocks noGrp="1"/>
          </p:cNvSpPr>
          <p:nvPr>
            <p:ph type="dt" sz="half" idx="10"/>
          </p:nvPr>
        </p:nvSpPr>
        <p:spPr/>
        <p:txBody>
          <a:bodyPr/>
          <a:lstStyle/>
          <a:p>
            <a:fld id="{C764DE79-268F-4C1A-8933-263129D2AF90}" type="datetimeFigureOut">
              <a:rPr lang="en-US" smtClean="0"/>
              <a:t>6/22/2023</a:t>
            </a:fld>
            <a:endParaRPr lang="en-US" dirty="0"/>
          </a:p>
        </p:txBody>
      </p:sp>
      <p:sp>
        <p:nvSpPr>
          <p:cNvPr id="5" name="Espaço Reservado para Rodapé 4">
            <a:extLst>
              <a:ext uri="{FF2B5EF4-FFF2-40B4-BE49-F238E27FC236}">
                <a16:creationId xmlns:a16="http://schemas.microsoft.com/office/drawing/2014/main" id="{ACDD8526-E55D-776F-E456-6928B46F9793}"/>
              </a:ext>
            </a:extLst>
          </p:cNvPr>
          <p:cNvSpPr>
            <a:spLocks noGrp="1"/>
          </p:cNvSpPr>
          <p:nvPr>
            <p:ph type="ftr" sz="quarter" idx="11"/>
          </p:nvPr>
        </p:nvSpPr>
        <p:spPr/>
        <p:txBody>
          <a:bodyPr/>
          <a:lstStyle/>
          <a:p>
            <a:endParaRPr lang="en-US" dirty="0"/>
          </a:p>
        </p:txBody>
      </p:sp>
      <p:sp>
        <p:nvSpPr>
          <p:cNvPr id="6" name="Espaço Reservado para Número de Slide 5">
            <a:extLst>
              <a:ext uri="{FF2B5EF4-FFF2-40B4-BE49-F238E27FC236}">
                <a16:creationId xmlns:a16="http://schemas.microsoft.com/office/drawing/2014/main" id="{17D26B41-8D46-5BE1-E5EE-A1BC18E2CE11}"/>
              </a:ext>
            </a:extLst>
          </p:cNvPr>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4153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8E8BE3-842B-1AE6-40B8-7AB104E9763B}"/>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F00CE9AB-B690-0C73-8A0C-F880DF0284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B587EE5D-7475-7895-FE19-8B642871B7D2}"/>
              </a:ext>
            </a:extLst>
          </p:cNvPr>
          <p:cNvSpPr>
            <a:spLocks noGrp="1"/>
          </p:cNvSpPr>
          <p:nvPr>
            <p:ph type="dt" sz="half" idx="10"/>
          </p:nvPr>
        </p:nvSpPr>
        <p:spPr/>
        <p:txBody>
          <a:bodyPr/>
          <a:lstStyle/>
          <a:p>
            <a:fld id="{C764DE79-268F-4C1A-8933-263129D2AF90}" type="datetimeFigureOut">
              <a:rPr lang="en-US" smtClean="0"/>
              <a:t>6/22/2023</a:t>
            </a:fld>
            <a:endParaRPr lang="en-US" dirty="0"/>
          </a:p>
        </p:txBody>
      </p:sp>
      <p:sp>
        <p:nvSpPr>
          <p:cNvPr id="5" name="Espaço Reservado para Rodapé 4">
            <a:extLst>
              <a:ext uri="{FF2B5EF4-FFF2-40B4-BE49-F238E27FC236}">
                <a16:creationId xmlns:a16="http://schemas.microsoft.com/office/drawing/2014/main" id="{528F8697-3C4A-4B7D-52C5-AB918FBB676F}"/>
              </a:ext>
            </a:extLst>
          </p:cNvPr>
          <p:cNvSpPr>
            <a:spLocks noGrp="1"/>
          </p:cNvSpPr>
          <p:nvPr>
            <p:ph type="ftr" sz="quarter" idx="11"/>
          </p:nvPr>
        </p:nvSpPr>
        <p:spPr/>
        <p:txBody>
          <a:bodyPr/>
          <a:lstStyle/>
          <a:p>
            <a:endParaRPr lang="en-US" dirty="0"/>
          </a:p>
        </p:txBody>
      </p:sp>
      <p:sp>
        <p:nvSpPr>
          <p:cNvPr id="6" name="Espaço Reservado para Número de Slide 5">
            <a:extLst>
              <a:ext uri="{FF2B5EF4-FFF2-40B4-BE49-F238E27FC236}">
                <a16:creationId xmlns:a16="http://schemas.microsoft.com/office/drawing/2014/main" id="{0F406821-BC5F-A0B6-3810-D4479D43B301}"/>
              </a:ext>
            </a:extLst>
          </p:cNvPr>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39374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5889E3-F059-E991-A624-CA7FEBDB4D7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8F30F25-0A79-ADC3-5AC7-22D13A73330D}"/>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C9D8B8AB-928F-471B-5A13-1F93E456EF8A}"/>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FF6D0F59-44DB-5BCE-AEA6-43A134EC33E1}"/>
              </a:ext>
            </a:extLst>
          </p:cNvPr>
          <p:cNvSpPr>
            <a:spLocks noGrp="1"/>
          </p:cNvSpPr>
          <p:nvPr>
            <p:ph type="dt" sz="half" idx="10"/>
          </p:nvPr>
        </p:nvSpPr>
        <p:spPr/>
        <p:txBody>
          <a:bodyPr/>
          <a:lstStyle/>
          <a:p>
            <a:fld id="{C764DE79-268F-4C1A-8933-263129D2AF90}" type="datetimeFigureOut">
              <a:rPr lang="en-US" smtClean="0"/>
              <a:t>6/22/2023</a:t>
            </a:fld>
            <a:endParaRPr lang="en-US" dirty="0"/>
          </a:p>
        </p:txBody>
      </p:sp>
      <p:sp>
        <p:nvSpPr>
          <p:cNvPr id="6" name="Espaço Reservado para Rodapé 5">
            <a:extLst>
              <a:ext uri="{FF2B5EF4-FFF2-40B4-BE49-F238E27FC236}">
                <a16:creationId xmlns:a16="http://schemas.microsoft.com/office/drawing/2014/main" id="{11ED1602-9A5E-61EC-7C0F-4C0019728D0D}"/>
              </a:ext>
            </a:extLst>
          </p:cNvPr>
          <p:cNvSpPr>
            <a:spLocks noGrp="1"/>
          </p:cNvSpPr>
          <p:nvPr>
            <p:ph type="ftr" sz="quarter" idx="11"/>
          </p:nvPr>
        </p:nvSpPr>
        <p:spPr/>
        <p:txBody>
          <a:bodyPr/>
          <a:lstStyle/>
          <a:p>
            <a:endParaRPr lang="en-US" dirty="0"/>
          </a:p>
        </p:txBody>
      </p:sp>
      <p:sp>
        <p:nvSpPr>
          <p:cNvPr id="7" name="Espaço Reservado para Número de Slide 6">
            <a:extLst>
              <a:ext uri="{FF2B5EF4-FFF2-40B4-BE49-F238E27FC236}">
                <a16:creationId xmlns:a16="http://schemas.microsoft.com/office/drawing/2014/main" id="{24429C79-3C6D-3473-C461-9710E15F322E}"/>
              </a:ext>
            </a:extLst>
          </p:cNvPr>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141253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020068-408D-6F92-516B-5503D1DC259D}"/>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697AEB98-2765-280F-602C-7EF0F40398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5512A340-B24D-D854-8695-EF50EE555792}"/>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60B1FA0E-63A4-F87D-5233-AD5AEC2FDC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9579AC64-C2A8-7B63-90F5-DD835407860C}"/>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AF8ADEE3-4CC7-2CE5-92CC-937B19768371}"/>
              </a:ext>
            </a:extLst>
          </p:cNvPr>
          <p:cNvSpPr>
            <a:spLocks noGrp="1"/>
          </p:cNvSpPr>
          <p:nvPr>
            <p:ph type="dt" sz="half" idx="10"/>
          </p:nvPr>
        </p:nvSpPr>
        <p:spPr/>
        <p:txBody>
          <a:bodyPr/>
          <a:lstStyle/>
          <a:p>
            <a:fld id="{C764DE79-268F-4C1A-8933-263129D2AF90}" type="datetimeFigureOut">
              <a:rPr lang="en-US" smtClean="0"/>
              <a:t>6/22/2023</a:t>
            </a:fld>
            <a:endParaRPr lang="en-US" dirty="0"/>
          </a:p>
        </p:txBody>
      </p:sp>
      <p:sp>
        <p:nvSpPr>
          <p:cNvPr id="8" name="Espaço Reservado para Rodapé 7">
            <a:extLst>
              <a:ext uri="{FF2B5EF4-FFF2-40B4-BE49-F238E27FC236}">
                <a16:creationId xmlns:a16="http://schemas.microsoft.com/office/drawing/2014/main" id="{EEAAA451-C583-742F-0B32-E2CACA416997}"/>
              </a:ext>
            </a:extLst>
          </p:cNvPr>
          <p:cNvSpPr>
            <a:spLocks noGrp="1"/>
          </p:cNvSpPr>
          <p:nvPr>
            <p:ph type="ftr" sz="quarter" idx="11"/>
          </p:nvPr>
        </p:nvSpPr>
        <p:spPr/>
        <p:txBody>
          <a:bodyPr/>
          <a:lstStyle/>
          <a:p>
            <a:endParaRPr lang="en-US" dirty="0"/>
          </a:p>
        </p:txBody>
      </p:sp>
      <p:sp>
        <p:nvSpPr>
          <p:cNvPr id="9" name="Espaço Reservado para Número de Slide 8">
            <a:extLst>
              <a:ext uri="{FF2B5EF4-FFF2-40B4-BE49-F238E27FC236}">
                <a16:creationId xmlns:a16="http://schemas.microsoft.com/office/drawing/2014/main" id="{A62712D3-4734-B342-7623-AAA90B17F76D}"/>
              </a:ext>
            </a:extLst>
          </p:cNvPr>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400853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552791-0105-B02D-150E-641F92FC5880}"/>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D6D42564-834C-66A2-9E69-B2BCBF0291A5}"/>
              </a:ext>
            </a:extLst>
          </p:cNvPr>
          <p:cNvSpPr>
            <a:spLocks noGrp="1"/>
          </p:cNvSpPr>
          <p:nvPr>
            <p:ph type="dt" sz="half" idx="10"/>
          </p:nvPr>
        </p:nvSpPr>
        <p:spPr/>
        <p:txBody>
          <a:bodyPr/>
          <a:lstStyle/>
          <a:p>
            <a:fld id="{C764DE79-268F-4C1A-8933-263129D2AF90}" type="datetimeFigureOut">
              <a:rPr lang="en-US" smtClean="0"/>
              <a:t>6/22/2023</a:t>
            </a:fld>
            <a:endParaRPr lang="en-US" dirty="0"/>
          </a:p>
        </p:txBody>
      </p:sp>
      <p:sp>
        <p:nvSpPr>
          <p:cNvPr id="4" name="Espaço Reservado para Rodapé 3">
            <a:extLst>
              <a:ext uri="{FF2B5EF4-FFF2-40B4-BE49-F238E27FC236}">
                <a16:creationId xmlns:a16="http://schemas.microsoft.com/office/drawing/2014/main" id="{C5104A5E-D9F4-86ED-383A-20258AB836BF}"/>
              </a:ext>
            </a:extLst>
          </p:cNvPr>
          <p:cNvSpPr>
            <a:spLocks noGrp="1"/>
          </p:cNvSpPr>
          <p:nvPr>
            <p:ph type="ftr" sz="quarter" idx="11"/>
          </p:nvPr>
        </p:nvSpPr>
        <p:spPr/>
        <p:txBody>
          <a:bodyPr/>
          <a:lstStyle/>
          <a:p>
            <a:endParaRPr lang="en-US" dirty="0"/>
          </a:p>
        </p:txBody>
      </p:sp>
      <p:sp>
        <p:nvSpPr>
          <p:cNvPr id="5" name="Espaço Reservado para Número de Slide 4">
            <a:extLst>
              <a:ext uri="{FF2B5EF4-FFF2-40B4-BE49-F238E27FC236}">
                <a16:creationId xmlns:a16="http://schemas.microsoft.com/office/drawing/2014/main" id="{AF51E632-231A-AFD2-FA2A-B5717C33713F}"/>
              </a:ext>
            </a:extLst>
          </p:cNvPr>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4224896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E2E2E9B9-F2D9-D2CB-7F51-37A96E582002}"/>
              </a:ext>
            </a:extLst>
          </p:cNvPr>
          <p:cNvSpPr>
            <a:spLocks noGrp="1"/>
          </p:cNvSpPr>
          <p:nvPr>
            <p:ph type="dt" sz="half" idx="10"/>
          </p:nvPr>
        </p:nvSpPr>
        <p:spPr/>
        <p:txBody>
          <a:bodyPr/>
          <a:lstStyle/>
          <a:p>
            <a:fld id="{C764DE79-268F-4C1A-8933-263129D2AF90}" type="datetimeFigureOut">
              <a:rPr lang="en-US" smtClean="0"/>
              <a:t>6/22/2023</a:t>
            </a:fld>
            <a:endParaRPr lang="en-US" dirty="0"/>
          </a:p>
        </p:txBody>
      </p:sp>
      <p:sp>
        <p:nvSpPr>
          <p:cNvPr id="3" name="Espaço Reservado para Rodapé 2">
            <a:extLst>
              <a:ext uri="{FF2B5EF4-FFF2-40B4-BE49-F238E27FC236}">
                <a16:creationId xmlns:a16="http://schemas.microsoft.com/office/drawing/2014/main" id="{5084DB18-F49A-7676-46AF-C5DE4CE10806}"/>
              </a:ext>
            </a:extLst>
          </p:cNvPr>
          <p:cNvSpPr>
            <a:spLocks noGrp="1"/>
          </p:cNvSpPr>
          <p:nvPr>
            <p:ph type="ftr" sz="quarter" idx="11"/>
          </p:nvPr>
        </p:nvSpPr>
        <p:spPr/>
        <p:txBody>
          <a:bodyPr/>
          <a:lstStyle/>
          <a:p>
            <a:endParaRPr lang="en-US" dirty="0"/>
          </a:p>
        </p:txBody>
      </p:sp>
      <p:sp>
        <p:nvSpPr>
          <p:cNvPr id="4" name="Espaço Reservado para Número de Slide 3">
            <a:extLst>
              <a:ext uri="{FF2B5EF4-FFF2-40B4-BE49-F238E27FC236}">
                <a16:creationId xmlns:a16="http://schemas.microsoft.com/office/drawing/2014/main" id="{BF7D527D-4E5D-750D-003E-ACC3B03A4CF4}"/>
              </a:ext>
            </a:extLst>
          </p:cNvPr>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428532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5BEB40-3F58-4B10-DD79-8079BAE5AC3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9F9565C6-01B6-8715-BEDE-BCFCEA16BF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DBECC50-F797-6738-9326-7A5D884E84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81BA889-8B1D-7A8E-E2A2-12C3628C32F9}"/>
              </a:ext>
            </a:extLst>
          </p:cNvPr>
          <p:cNvSpPr>
            <a:spLocks noGrp="1"/>
          </p:cNvSpPr>
          <p:nvPr>
            <p:ph type="dt" sz="half" idx="10"/>
          </p:nvPr>
        </p:nvSpPr>
        <p:spPr/>
        <p:txBody>
          <a:bodyPr/>
          <a:lstStyle/>
          <a:p>
            <a:fld id="{C764DE79-268F-4C1A-8933-263129D2AF90}" type="datetimeFigureOut">
              <a:rPr lang="en-US" smtClean="0"/>
              <a:t>6/22/2023</a:t>
            </a:fld>
            <a:endParaRPr lang="en-US" dirty="0"/>
          </a:p>
        </p:txBody>
      </p:sp>
      <p:sp>
        <p:nvSpPr>
          <p:cNvPr id="6" name="Espaço Reservado para Rodapé 5">
            <a:extLst>
              <a:ext uri="{FF2B5EF4-FFF2-40B4-BE49-F238E27FC236}">
                <a16:creationId xmlns:a16="http://schemas.microsoft.com/office/drawing/2014/main" id="{46A26EA8-C1B0-6923-C0B7-77316B87A8D6}"/>
              </a:ext>
            </a:extLst>
          </p:cNvPr>
          <p:cNvSpPr>
            <a:spLocks noGrp="1"/>
          </p:cNvSpPr>
          <p:nvPr>
            <p:ph type="ftr" sz="quarter" idx="11"/>
          </p:nvPr>
        </p:nvSpPr>
        <p:spPr/>
        <p:txBody>
          <a:bodyPr/>
          <a:lstStyle/>
          <a:p>
            <a:endParaRPr lang="en-US" dirty="0"/>
          </a:p>
        </p:txBody>
      </p:sp>
      <p:sp>
        <p:nvSpPr>
          <p:cNvPr id="7" name="Espaço Reservado para Número de Slide 6">
            <a:extLst>
              <a:ext uri="{FF2B5EF4-FFF2-40B4-BE49-F238E27FC236}">
                <a16:creationId xmlns:a16="http://schemas.microsoft.com/office/drawing/2014/main" id="{7E49607B-7C2C-0517-BAB4-20B473B4721E}"/>
              </a:ext>
            </a:extLst>
          </p:cNvPr>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99640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9FAE38-5D74-DAFE-8B25-FCB31BE78B1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1297516F-3238-B2EE-494F-E5B29C368C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EAC55D3F-17E5-25C8-A453-A3DD3F0AD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B64B389-5690-64F8-35FA-DF1D92121979}"/>
              </a:ext>
            </a:extLst>
          </p:cNvPr>
          <p:cNvSpPr>
            <a:spLocks noGrp="1"/>
          </p:cNvSpPr>
          <p:nvPr>
            <p:ph type="dt" sz="half" idx="10"/>
          </p:nvPr>
        </p:nvSpPr>
        <p:spPr/>
        <p:txBody>
          <a:bodyPr/>
          <a:lstStyle/>
          <a:p>
            <a:fld id="{C764DE79-268F-4C1A-8933-263129D2AF90}" type="datetimeFigureOut">
              <a:rPr lang="en-US" smtClean="0"/>
              <a:t>6/22/2023</a:t>
            </a:fld>
            <a:endParaRPr lang="en-US" dirty="0"/>
          </a:p>
        </p:txBody>
      </p:sp>
      <p:sp>
        <p:nvSpPr>
          <p:cNvPr id="6" name="Espaço Reservado para Rodapé 5">
            <a:extLst>
              <a:ext uri="{FF2B5EF4-FFF2-40B4-BE49-F238E27FC236}">
                <a16:creationId xmlns:a16="http://schemas.microsoft.com/office/drawing/2014/main" id="{6D1826E5-F1ED-6130-5996-F05BA84C1835}"/>
              </a:ext>
            </a:extLst>
          </p:cNvPr>
          <p:cNvSpPr>
            <a:spLocks noGrp="1"/>
          </p:cNvSpPr>
          <p:nvPr>
            <p:ph type="ftr" sz="quarter" idx="11"/>
          </p:nvPr>
        </p:nvSpPr>
        <p:spPr/>
        <p:txBody>
          <a:bodyPr/>
          <a:lstStyle/>
          <a:p>
            <a:endParaRPr lang="en-US" dirty="0"/>
          </a:p>
        </p:txBody>
      </p:sp>
      <p:sp>
        <p:nvSpPr>
          <p:cNvPr id="7" name="Espaço Reservado para Número de Slide 6">
            <a:extLst>
              <a:ext uri="{FF2B5EF4-FFF2-40B4-BE49-F238E27FC236}">
                <a16:creationId xmlns:a16="http://schemas.microsoft.com/office/drawing/2014/main" id="{A277085B-BD29-C2FE-174D-0D787BB3AF05}"/>
              </a:ext>
            </a:extLst>
          </p:cNvPr>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603143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503BDE5F-D19F-D799-3C7B-9A6AE6E874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290F7269-8887-A86B-A11A-1AB90C2D7D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6255C27-4E23-4B59-5A20-4F4CEA3404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6/22/2023</a:t>
            </a:fld>
            <a:endParaRPr lang="en-US" dirty="0"/>
          </a:p>
        </p:txBody>
      </p:sp>
      <p:sp>
        <p:nvSpPr>
          <p:cNvPr id="5" name="Espaço Reservado para Rodapé 4">
            <a:extLst>
              <a:ext uri="{FF2B5EF4-FFF2-40B4-BE49-F238E27FC236}">
                <a16:creationId xmlns:a16="http://schemas.microsoft.com/office/drawing/2014/main" id="{904B494E-1285-9E6E-AB7C-233B70CE7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ço Reservado para Número de Slide 5">
            <a:extLst>
              <a:ext uri="{FF2B5EF4-FFF2-40B4-BE49-F238E27FC236}">
                <a16:creationId xmlns:a16="http://schemas.microsoft.com/office/drawing/2014/main" id="{CA49783C-02D9-11AC-9B7F-9D51DFAD5A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5288897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58EDD9-0685-44E6-9B72-108BB10E1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633446" y="640081"/>
            <a:ext cx="6562262" cy="3849244"/>
          </a:xfrm>
          <a:noFill/>
        </p:spPr>
        <p:txBody>
          <a:bodyPr>
            <a:normAutofit/>
          </a:bodyPr>
          <a:lstStyle/>
          <a:p>
            <a:pPr algn="r"/>
            <a:r>
              <a:rPr lang="pt-BR" dirty="0"/>
              <a:t>E-Commerce de Livros</a:t>
            </a:r>
          </a:p>
        </p:txBody>
      </p:sp>
      <p:sp>
        <p:nvSpPr>
          <p:cNvPr id="3" name="Subtítulo 2"/>
          <p:cNvSpPr>
            <a:spLocks noGrp="1"/>
          </p:cNvSpPr>
          <p:nvPr>
            <p:ph type="subTitle" idx="1"/>
          </p:nvPr>
        </p:nvSpPr>
        <p:spPr>
          <a:xfrm>
            <a:off x="633446" y="4627755"/>
            <a:ext cx="6562262" cy="1590165"/>
          </a:xfrm>
          <a:noFill/>
        </p:spPr>
        <p:txBody>
          <a:bodyPr>
            <a:normAutofit/>
          </a:bodyPr>
          <a:lstStyle/>
          <a:p>
            <a:pPr algn="r"/>
            <a:r>
              <a:rPr lang="pt-BR" dirty="0"/>
              <a:t>Engenharia de Software</a:t>
            </a:r>
          </a:p>
          <a:p>
            <a:pPr algn="r"/>
            <a:r>
              <a:rPr lang="pt-BR" dirty="0"/>
              <a:t>Pedro Henrique Fonseca Melo</a:t>
            </a:r>
          </a:p>
          <a:p>
            <a:pPr algn="r"/>
            <a:r>
              <a:rPr lang="pt-BR" dirty="0"/>
              <a:t>RA:	1840482012024</a:t>
            </a:r>
          </a:p>
          <a:p>
            <a:pPr algn="r"/>
            <a:endParaRPr lang="pt-BR" dirty="0"/>
          </a:p>
        </p:txBody>
      </p:sp>
      <p:pic>
        <p:nvPicPr>
          <p:cNvPr id="5" name="Picture 4" descr="Livros em uma mesa">
            <a:extLst>
              <a:ext uri="{FF2B5EF4-FFF2-40B4-BE49-F238E27FC236}">
                <a16:creationId xmlns:a16="http://schemas.microsoft.com/office/drawing/2014/main" id="{8E63D00D-F52C-D4BD-F609-AAF52B225348}"/>
              </a:ext>
            </a:extLst>
          </p:cNvPr>
          <p:cNvPicPr>
            <a:picLocks noChangeAspect="1"/>
          </p:cNvPicPr>
          <p:nvPr/>
        </p:nvPicPr>
        <p:blipFill rotWithShape="1">
          <a:blip r:embed="rId2"/>
          <a:srcRect l="45533" r="9343" b="-1"/>
          <a:stretch/>
        </p:blipFill>
        <p:spPr>
          <a:xfrm>
            <a:off x="7552944" y="10"/>
            <a:ext cx="4636008" cy="6857990"/>
          </a:xfrm>
          <a:prstGeom prst="rect">
            <a:avLst/>
          </a:prstGeom>
        </p:spPr>
      </p:pic>
    </p:spTree>
    <p:extLst>
      <p:ext uri="{BB962C8B-B14F-4D97-AF65-F5344CB8AC3E}">
        <p14:creationId xmlns:p14="http://schemas.microsoft.com/office/powerpoint/2010/main" val="3314625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Espaço Reservado para Conteúdo 3">
            <a:extLst>
              <a:ext uri="{FF2B5EF4-FFF2-40B4-BE49-F238E27FC236}">
                <a16:creationId xmlns:a16="http://schemas.microsoft.com/office/drawing/2014/main" id="{38CE9CA2-C5A5-F7E6-84F7-BF2F452CC883}"/>
              </a:ext>
            </a:extLst>
          </p:cNvPr>
          <p:cNvPicPr>
            <a:picLocks noGrp="1" noChangeAspect="1"/>
          </p:cNvPicPr>
          <p:nvPr>
            <p:ph idx="1"/>
          </p:nvPr>
        </p:nvPicPr>
        <p:blipFill rotWithShape="1">
          <a:blip r:embed="rId2"/>
          <a:srcRect t="7300" b="14039"/>
          <a:stretch/>
        </p:blipFill>
        <p:spPr>
          <a:xfrm>
            <a:off x="457200" y="457200"/>
            <a:ext cx="11277600" cy="5943600"/>
          </a:xfrm>
          <a:prstGeom prst="rect">
            <a:avLst/>
          </a:prstGeom>
        </p:spPr>
      </p:pic>
    </p:spTree>
    <p:extLst>
      <p:ext uri="{BB962C8B-B14F-4D97-AF65-F5344CB8AC3E}">
        <p14:creationId xmlns:p14="http://schemas.microsoft.com/office/powerpoint/2010/main" val="2495269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5" descr="Interface gráfica do usuário, Texto, Aplicativo, Email&#10;&#10;Descrição gerada automaticamente">
            <a:extLst>
              <a:ext uri="{FF2B5EF4-FFF2-40B4-BE49-F238E27FC236}">
                <a16:creationId xmlns:a16="http://schemas.microsoft.com/office/drawing/2014/main" id="{51A3EC55-D3D5-B179-665E-46F7E6EAF543}"/>
              </a:ext>
            </a:extLst>
          </p:cNvPr>
          <p:cNvPicPr>
            <a:picLocks noChangeAspect="1"/>
          </p:cNvPicPr>
          <p:nvPr/>
        </p:nvPicPr>
        <p:blipFill rotWithShape="1">
          <a:blip r:embed="rId2"/>
          <a:srcRect r="7024" b="-2"/>
          <a:stretch/>
        </p:blipFill>
        <p:spPr>
          <a:xfrm>
            <a:off x="457200" y="457200"/>
            <a:ext cx="11277600" cy="5943600"/>
          </a:xfrm>
          <a:prstGeom prst="rect">
            <a:avLst/>
          </a:prstGeom>
        </p:spPr>
      </p:pic>
    </p:spTree>
    <p:extLst>
      <p:ext uri="{BB962C8B-B14F-4D97-AF65-F5344CB8AC3E}">
        <p14:creationId xmlns:p14="http://schemas.microsoft.com/office/powerpoint/2010/main" val="2438068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Espaço Reservado para Conteúdo 3">
            <a:extLst>
              <a:ext uri="{FF2B5EF4-FFF2-40B4-BE49-F238E27FC236}">
                <a16:creationId xmlns:a16="http://schemas.microsoft.com/office/drawing/2014/main" id="{2EFBA99D-F252-C507-A158-76C3360FA8C3}"/>
              </a:ext>
            </a:extLst>
          </p:cNvPr>
          <p:cNvPicPr>
            <a:picLocks noGrp="1" noChangeAspect="1"/>
          </p:cNvPicPr>
          <p:nvPr>
            <p:ph idx="1"/>
          </p:nvPr>
        </p:nvPicPr>
        <p:blipFill rotWithShape="1">
          <a:blip r:embed="rId2"/>
          <a:srcRect t="17282" b="4058"/>
          <a:stretch/>
        </p:blipFill>
        <p:spPr>
          <a:xfrm>
            <a:off x="457200" y="457200"/>
            <a:ext cx="11277600" cy="5943600"/>
          </a:xfrm>
          <a:prstGeom prst="rect">
            <a:avLst/>
          </a:prstGeom>
        </p:spPr>
      </p:pic>
    </p:spTree>
    <p:extLst>
      <p:ext uri="{BB962C8B-B14F-4D97-AF65-F5344CB8AC3E}">
        <p14:creationId xmlns:p14="http://schemas.microsoft.com/office/powerpoint/2010/main" val="2568030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5" descr="Interface gráfica do usuário, Texto, Aplicativo, Email&#10;&#10;Descrição gerada automaticamente">
            <a:extLst>
              <a:ext uri="{FF2B5EF4-FFF2-40B4-BE49-F238E27FC236}">
                <a16:creationId xmlns:a16="http://schemas.microsoft.com/office/drawing/2014/main" id="{8259E724-E871-E67B-89DA-576FC6531535}"/>
              </a:ext>
            </a:extLst>
          </p:cNvPr>
          <p:cNvPicPr>
            <a:picLocks noChangeAspect="1"/>
          </p:cNvPicPr>
          <p:nvPr/>
        </p:nvPicPr>
        <p:blipFill rotWithShape="1">
          <a:blip r:embed="rId2"/>
          <a:srcRect r="7024" b="-2"/>
          <a:stretch/>
        </p:blipFill>
        <p:spPr>
          <a:xfrm>
            <a:off x="457200" y="457200"/>
            <a:ext cx="11277600" cy="5943600"/>
          </a:xfrm>
          <a:prstGeom prst="rect">
            <a:avLst/>
          </a:prstGeom>
        </p:spPr>
      </p:pic>
    </p:spTree>
    <p:extLst>
      <p:ext uri="{BB962C8B-B14F-4D97-AF65-F5344CB8AC3E}">
        <p14:creationId xmlns:p14="http://schemas.microsoft.com/office/powerpoint/2010/main" val="1540757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4" descr="Interface gráfica do usuário, Texto, Aplicativo, Email&#10;&#10;Descrição gerada automaticamente">
            <a:extLst>
              <a:ext uri="{FF2B5EF4-FFF2-40B4-BE49-F238E27FC236}">
                <a16:creationId xmlns:a16="http://schemas.microsoft.com/office/drawing/2014/main" id="{4639DEB5-F069-30D7-166D-5794BA0EFE51}"/>
              </a:ext>
            </a:extLst>
          </p:cNvPr>
          <p:cNvPicPr>
            <a:picLocks noChangeAspect="1"/>
          </p:cNvPicPr>
          <p:nvPr/>
        </p:nvPicPr>
        <p:blipFill rotWithShape="1">
          <a:blip r:embed="rId2"/>
          <a:srcRect r="6553" b="1"/>
          <a:stretch/>
        </p:blipFill>
        <p:spPr>
          <a:xfrm>
            <a:off x="457200" y="457200"/>
            <a:ext cx="11277600" cy="5943600"/>
          </a:xfrm>
          <a:prstGeom prst="rect">
            <a:avLst/>
          </a:prstGeom>
        </p:spPr>
      </p:pic>
    </p:spTree>
    <p:extLst>
      <p:ext uri="{BB962C8B-B14F-4D97-AF65-F5344CB8AC3E}">
        <p14:creationId xmlns:p14="http://schemas.microsoft.com/office/powerpoint/2010/main" val="3810511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4" descr="Interface gráfica do usuário, Texto, Aplicativo, Email&#10;&#10;Descrição gerada automaticamente">
            <a:extLst>
              <a:ext uri="{FF2B5EF4-FFF2-40B4-BE49-F238E27FC236}">
                <a16:creationId xmlns:a16="http://schemas.microsoft.com/office/drawing/2014/main" id="{83A2DCA1-2226-5426-DB46-1797BD5C5335}"/>
              </a:ext>
            </a:extLst>
          </p:cNvPr>
          <p:cNvPicPr>
            <a:picLocks noChangeAspect="1"/>
          </p:cNvPicPr>
          <p:nvPr/>
        </p:nvPicPr>
        <p:blipFill rotWithShape="1">
          <a:blip r:embed="rId2"/>
          <a:srcRect r="7024" b="-2"/>
          <a:stretch/>
        </p:blipFill>
        <p:spPr>
          <a:xfrm>
            <a:off x="457200" y="457200"/>
            <a:ext cx="11277600" cy="5943600"/>
          </a:xfrm>
          <a:prstGeom prst="rect">
            <a:avLst/>
          </a:prstGeom>
        </p:spPr>
      </p:pic>
    </p:spTree>
    <p:extLst>
      <p:ext uri="{BB962C8B-B14F-4D97-AF65-F5344CB8AC3E}">
        <p14:creationId xmlns:p14="http://schemas.microsoft.com/office/powerpoint/2010/main" val="44909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5">
            <a:extLst>
              <a:ext uri="{FF2B5EF4-FFF2-40B4-BE49-F238E27FC236}">
                <a16:creationId xmlns:a16="http://schemas.microsoft.com/office/drawing/2014/main" id="{EB6FE537-0738-A93B-78CD-5C820E328B4A}"/>
              </a:ext>
            </a:extLst>
          </p:cNvPr>
          <p:cNvPicPr>
            <a:picLocks noGrp="1" noChangeAspect="1"/>
          </p:cNvPicPr>
          <p:nvPr>
            <p:ph idx="1"/>
          </p:nvPr>
        </p:nvPicPr>
        <p:blipFill rotWithShape="1">
          <a:blip r:embed="rId2"/>
          <a:srcRect r="7024" b="-2"/>
          <a:stretch/>
        </p:blipFill>
        <p:spPr>
          <a:xfrm>
            <a:off x="457200" y="457200"/>
            <a:ext cx="11277600" cy="5943600"/>
          </a:xfrm>
          <a:prstGeom prst="rect">
            <a:avLst/>
          </a:prstGeom>
        </p:spPr>
      </p:pic>
    </p:spTree>
    <p:extLst>
      <p:ext uri="{BB962C8B-B14F-4D97-AF65-F5344CB8AC3E}">
        <p14:creationId xmlns:p14="http://schemas.microsoft.com/office/powerpoint/2010/main" val="195507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m 6" descr="Interface gráfica do usuário, Texto, Aplicativo&#10;&#10;Descrição gerada automaticamente">
            <a:extLst>
              <a:ext uri="{FF2B5EF4-FFF2-40B4-BE49-F238E27FC236}">
                <a16:creationId xmlns:a16="http://schemas.microsoft.com/office/drawing/2014/main" id="{30C7FBC5-9141-18E8-1F3B-BB08EB2733A6}"/>
              </a:ext>
            </a:extLst>
          </p:cNvPr>
          <p:cNvPicPr>
            <a:picLocks noGrp="1" noChangeAspect="1"/>
          </p:cNvPicPr>
          <p:nvPr>
            <p:ph idx="1"/>
          </p:nvPr>
        </p:nvPicPr>
        <p:blipFill rotWithShape="1">
          <a:blip r:embed="rId2"/>
          <a:srcRect r="7024" b="-2"/>
          <a:stretch/>
        </p:blipFill>
        <p:spPr>
          <a:xfrm>
            <a:off x="457200" y="457200"/>
            <a:ext cx="11277600" cy="5943600"/>
          </a:xfrm>
          <a:prstGeom prst="rect">
            <a:avLst/>
          </a:prstGeom>
        </p:spPr>
      </p:pic>
    </p:spTree>
    <p:extLst>
      <p:ext uri="{BB962C8B-B14F-4D97-AF65-F5344CB8AC3E}">
        <p14:creationId xmlns:p14="http://schemas.microsoft.com/office/powerpoint/2010/main" val="2128958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5" descr="Interface gráfica do usuário, Texto, Aplicativo&#10;&#10;Descrição gerada automaticamente">
            <a:extLst>
              <a:ext uri="{FF2B5EF4-FFF2-40B4-BE49-F238E27FC236}">
                <a16:creationId xmlns:a16="http://schemas.microsoft.com/office/drawing/2014/main" id="{2BD180B9-5D45-7A36-D398-879B423CAA91}"/>
              </a:ext>
            </a:extLst>
          </p:cNvPr>
          <p:cNvPicPr>
            <a:picLocks noGrp="1" noChangeAspect="1"/>
          </p:cNvPicPr>
          <p:nvPr>
            <p:ph idx="1"/>
          </p:nvPr>
        </p:nvPicPr>
        <p:blipFill rotWithShape="1">
          <a:blip r:embed="rId2"/>
          <a:srcRect r="7024" b="-2"/>
          <a:stretch/>
        </p:blipFill>
        <p:spPr>
          <a:xfrm>
            <a:off x="457200" y="457200"/>
            <a:ext cx="11277600" cy="5943600"/>
          </a:xfrm>
          <a:prstGeom prst="rect">
            <a:avLst/>
          </a:prstGeom>
        </p:spPr>
      </p:pic>
    </p:spTree>
    <p:extLst>
      <p:ext uri="{BB962C8B-B14F-4D97-AF65-F5344CB8AC3E}">
        <p14:creationId xmlns:p14="http://schemas.microsoft.com/office/powerpoint/2010/main" val="1766292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6" descr="Interface gráfica do usuário, Aplicativo&#10;&#10;Descrição gerada automaticamente">
            <a:extLst>
              <a:ext uri="{FF2B5EF4-FFF2-40B4-BE49-F238E27FC236}">
                <a16:creationId xmlns:a16="http://schemas.microsoft.com/office/drawing/2014/main" id="{1926EB96-C6DA-14FD-5BE1-3DB42259B040}"/>
              </a:ext>
            </a:extLst>
          </p:cNvPr>
          <p:cNvPicPr>
            <a:picLocks noGrp="1" noChangeAspect="1"/>
          </p:cNvPicPr>
          <p:nvPr>
            <p:ph idx="1"/>
          </p:nvPr>
        </p:nvPicPr>
        <p:blipFill rotWithShape="1">
          <a:blip r:embed="rId2"/>
          <a:srcRect r="7024" b="-2"/>
          <a:stretch/>
        </p:blipFill>
        <p:spPr>
          <a:xfrm>
            <a:off x="457200" y="457200"/>
            <a:ext cx="11277600" cy="5943600"/>
          </a:xfrm>
          <a:prstGeom prst="rect">
            <a:avLst/>
          </a:prstGeom>
        </p:spPr>
      </p:pic>
    </p:spTree>
    <p:extLst>
      <p:ext uri="{BB962C8B-B14F-4D97-AF65-F5344CB8AC3E}">
        <p14:creationId xmlns:p14="http://schemas.microsoft.com/office/powerpoint/2010/main" val="2551677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3" name="Rectangle 1052">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1150286" y="501594"/>
            <a:ext cx="4790364" cy="1668424"/>
          </a:xfrm>
        </p:spPr>
        <p:txBody>
          <a:bodyPr anchor="b">
            <a:normAutofit/>
          </a:bodyPr>
          <a:lstStyle/>
          <a:p>
            <a:r>
              <a:rPr lang="pt-BR" sz="4000"/>
              <a:t>Tecnologias e Integrantes</a:t>
            </a:r>
          </a:p>
        </p:txBody>
      </p:sp>
      <p:sp>
        <p:nvSpPr>
          <p:cNvPr id="3" name="Espaço Reservado para Conteúdo 2"/>
          <p:cNvSpPr>
            <a:spLocks noGrp="1"/>
          </p:cNvSpPr>
          <p:nvPr>
            <p:ph idx="1"/>
          </p:nvPr>
        </p:nvSpPr>
        <p:spPr>
          <a:xfrm>
            <a:off x="1150286" y="2399857"/>
            <a:ext cx="4667553" cy="3425709"/>
          </a:xfrm>
        </p:spPr>
        <p:txBody>
          <a:bodyPr>
            <a:normAutofit/>
          </a:bodyPr>
          <a:lstStyle/>
          <a:p>
            <a:r>
              <a:rPr lang="pt-BR" sz="2000">
                <a:latin typeface="Aharoni" panose="02010803020104030203" pitchFamily="2" charset="-79"/>
                <a:cs typeface="Aharoni" panose="02010803020104030203" pitchFamily="2" charset="-79"/>
              </a:rPr>
              <a:t>Backend</a:t>
            </a:r>
            <a:endParaRPr lang="pt-BR" sz="2000" dirty="0">
              <a:latin typeface="Aharoni" panose="02010803020104030203" pitchFamily="2" charset="-79"/>
              <a:cs typeface="Aharoni" panose="02010803020104030203" pitchFamily="2" charset="-79"/>
            </a:endParaRPr>
          </a:p>
          <a:p>
            <a:pPr lvl="1"/>
            <a:r>
              <a:rPr lang="pt-BR" sz="2000"/>
              <a:t>Springboot</a:t>
            </a:r>
            <a:endParaRPr lang="pt-BR" sz="2000" dirty="0"/>
          </a:p>
          <a:p>
            <a:pPr lvl="1"/>
            <a:r>
              <a:rPr lang="pt-BR" sz="2000" dirty="0"/>
              <a:t>H2 </a:t>
            </a:r>
            <a:r>
              <a:rPr lang="pt-BR" sz="2000"/>
              <a:t>database</a:t>
            </a:r>
            <a:endParaRPr lang="pt-BR" sz="2000" dirty="0"/>
          </a:p>
          <a:p>
            <a:r>
              <a:rPr lang="pt-BR" sz="2000" dirty="0">
                <a:latin typeface="Aharoni" panose="02010803020104030203" pitchFamily="2" charset="-79"/>
                <a:cs typeface="Aharoni" panose="02010803020104030203" pitchFamily="2" charset="-79"/>
              </a:rPr>
              <a:t>Web	</a:t>
            </a:r>
          </a:p>
          <a:p>
            <a:pPr lvl="1"/>
            <a:r>
              <a:rPr lang="pt-BR" sz="2000" dirty="0">
                <a:cs typeface="Aharoni" panose="02010803020104030203" pitchFamily="2" charset="-79"/>
              </a:rPr>
              <a:t>JSP</a:t>
            </a:r>
          </a:p>
          <a:p>
            <a:pPr lvl="1"/>
            <a:r>
              <a:rPr lang="pt-BR" sz="2000" dirty="0">
                <a:cs typeface="Aharoni" panose="02010803020104030203" pitchFamily="2" charset="-79"/>
              </a:rPr>
              <a:t>HTML</a:t>
            </a:r>
          </a:p>
          <a:p>
            <a:r>
              <a:rPr lang="pt-BR" sz="2000" dirty="0">
                <a:latin typeface="Aharoni" panose="02010803020104030203" pitchFamily="2" charset="-79"/>
                <a:cs typeface="Aharoni" panose="02010803020104030203" pitchFamily="2" charset="-79"/>
              </a:rPr>
              <a:t>Linguagem</a:t>
            </a:r>
          </a:p>
          <a:p>
            <a:pPr lvl="1"/>
            <a:r>
              <a:rPr lang="pt-BR" sz="2000" dirty="0"/>
              <a:t>Java</a:t>
            </a:r>
          </a:p>
          <a:p>
            <a:endParaRPr lang="pt-BR" sz="2000" dirty="0"/>
          </a:p>
        </p:txBody>
      </p:sp>
      <p:pic>
        <p:nvPicPr>
          <p:cNvPr id="1026" name="Picture 2">
            <a:extLst>
              <a:ext uri="{FF2B5EF4-FFF2-40B4-BE49-F238E27FC236}">
                <a16:creationId xmlns:a16="http://schemas.microsoft.com/office/drawing/2014/main" id="{6A980B6A-181E-BE37-5848-E9FA0D30D0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0057" y="802866"/>
            <a:ext cx="2670313" cy="489021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635BA53D-B216-06EE-B19E-5FFD7E394E07}"/>
              </a:ext>
            </a:extLst>
          </p:cNvPr>
          <p:cNvPicPr>
            <a:picLocks noChangeAspect="1"/>
          </p:cNvPicPr>
          <p:nvPr/>
        </p:nvPicPr>
        <p:blipFill>
          <a:blip r:embed="rId3"/>
          <a:stretch>
            <a:fillRect/>
          </a:stretch>
        </p:blipFill>
        <p:spPr>
          <a:xfrm>
            <a:off x="9349409" y="754563"/>
            <a:ext cx="2345767" cy="2345767"/>
          </a:xfrm>
          <a:prstGeom prst="rect">
            <a:avLst/>
          </a:prstGeom>
        </p:spPr>
      </p:pic>
      <p:pic>
        <p:nvPicPr>
          <p:cNvPr id="1030" name="Picture 6" descr="Spring Boot Architecture - DEV Community">
            <a:extLst>
              <a:ext uri="{FF2B5EF4-FFF2-40B4-BE49-F238E27FC236}">
                <a16:creationId xmlns:a16="http://schemas.microsoft.com/office/drawing/2014/main" id="{3484A029-D242-2E8C-BFC8-8CC90099FD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349409" y="3429000"/>
            <a:ext cx="2345767" cy="985222"/>
          </a:xfrm>
          <a:prstGeom prst="rect">
            <a:avLst/>
          </a:prstGeom>
          <a:noFill/>
          <a:extLst>
            <a:ext uri="{909E8E84-426E-40DD-AFC4-6F175D3DCCD1}">
              <a14:hiddenFill xmlns:a14="http://schemas.microsoft.com/office/drawing/2010/main">
                <a:solidFill>
                  <a:srgbClr val="FFFFFF"/>
                </a:solidFill>
              </a14:hiddenFill>
            </a:ext>
          </a:extLst>
        </p:spPr>
      </p:pic>
      <p:sp>
        <p:nvSpPr>
          <p:cNvPr id="1055" name="Rectangle 1054">
            <a:extLst>
              <a:ext uri="{FF2B5EF4-FFF2-40B4-BE49-F238E27FC236}">
                <a16:creationId xmlns:a16="http://schemas.microsoft.com/office/drawing/2014/main" id="{FA169C72-4010-413C-A913-4BD6E2D12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Rectangle 1056">
            <a:extLst>
              <a:ext uri="{FF2B5EF4-FFF2-40B4-BE49-F238E27FC236}">
                <a16:creationId xmlns:a16="http://schemas.microsoft.com/office/drawing/2014/main" id="{758C3C99-2F64-46DC-9F81-BAA40930E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4" descr="H2 - Revision #7 - Database of Databases">
            <a:extLst>
              <a:ext uri="{FF2B5EF4-FFF2-40B4-BE49-F238E27FC236}">
                <a16:creationId xmlns:a16="http://schemas.microsoft.com/office/drawing/2014/main" id="{E6B0A9D5-63FD-40DF-86CD-7EC28E8F945E}"/>
              </a:ext>
            </a:extLst>
          </p:cNvPr>
          <p:cNvSpPr>
            <a:spLocks noChangeAspect="1" noChangeArrowheads="1"/>
          </p:cNvSpPr>
          <p:nvPr/>
        </p:nvSpPr>
        <p:spPr bwMode="auto">
          <a:xfrm>
            <a:off x="5943599" y="3276599"/>
            <a:ext cx="2708787" cy="27087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2579496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m 8" descr="Interface gráfica do usuário, Aplicativo&#10;&#10;Descrição gerada automaticamente">
            <a:extLst>
              <a:ext uri="{FF2B5EF4-FFF2-40B4-BE49-F238E27FC236}">
                <a16:creationId xmlns:a16="http://schemas.microsoft.com/office/drawing/2014/main" id="{ABAAF852-5A22-E7E1-120B-B6B137907D50}"/>
              </a:ext>
            </a:extLst>
          </p:cNvPr>
          <p:cNvPicPr>
            <a:picLocks noChangeAspect="1"/>
          </p:cNvPicPr>
          <p:nvPr/>
        </p:nvPicPr>
        <p:blipFill rotWithShape="1">
          <a:blip r:embed="rId2"/>
          <a:srcRect r="7024" b="-2"/>
          <a:stretch/>
        </p:blipFill>
        <p:spPr>
          <a:xfrm>
            <a:off x="457200" y="457200"/>
            <a:ext cx="11277600" cy="5943600"/>
          </a:xfrm>
          <a:prstGeom prst="rect">
            <a:avLst/>
          </a:prstGeom>
        </p:spPr>
      </p:pic>
    </p:spTree>
    <p:extLst>
      <p:ext uri="{BB962C8B-B14F-4D97-AF65-F5344CB8AC3E}">
        <p14:creationId xmlns:p14="http://schemas.microsoft.com/office/powerpoint/2010/main" val="3059128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a:extLst>
              <a:ext uri="{FF2B5EF4-FFF2-40B4-BE49-F238E27FC236}">
                <a16:creationId xmlns:a16="http://schemas.microsoft.com/office/drawing/2014/main" id="{F207CD4F-FB12-A493-FB1B-83911F8DDD86}"/>
              </a:ext>
            </a:extLst>
          </p:cNvPr>
          <p:cNvPicPr>
            <a:picLocks noChangeAspect="1"/>
          </p:cNvPicPr>
          <p:nvPr/>
        </p:nvPicPr>
        <p:blipFill rotWithShape="1">
          <a:blip r:embed="rId2"/>
          <a:srcRect b="6306"/>
          <a:stretch/>
        </p:blipFill>
        <p:spPr>
          <a:xfrm>
            <a:off x="457200" y="457200"/>
            <a:ext cx="11277600" cy="5943600"/>
          </a:xfrm>
          <a:prstGeom prst="rect">
            <a:avLst/>
          </a:prstGeom>
        </p:spPr>
      </p:pic>
    </p:spTree>
    <p:extLst>
      <p:ext uri="{BB962C8B-B14F-4D97-AF65-F5344CB8AC3E}">
        <p14:creationId xmlns:p14="http://schemas.microsoft.com/office/powerpoint/2010/main" val="11767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10" descr="Interface gráfica do usuário, Texto, Aplicativo, Email&#10;&#10;Descrição gerada automaticamente">
            <a:extLst>
              <a:ext uri="{FF2B5EF4-FFF2-40B4-BE49-F238E27FC236}">
                <a16:creationId xmlns:a16="http://schemas.microsoft.com/office/drawing/2014/main" id="{7081A069-9F4F-16B4-AC5A-3A15AEDB47DE}"/>
              </a:ext>
            </a:extLst>
          </p:cNvPr>
          <p:cNvPicPr>
            <a:picLocks noChangeAspect="1"/>
          </p:cNvPicPr>
          <p:nvPr/>
        </p:nvPicPr>
        <p:blipFill rotWithShape="1">
          <a:blip r:embed="rId2"/>
          <a:srcRect r="7024" b="-2"/>
          <a:stretch/>
        </p:blipFill>
        <p:spPr>
          <a:xfrm>
            <a:off x="457200" y="457200"/>
            <a:ext cx="11277600" cy="5943600"/>
          </a:xfrm>
          <a:prstGeom prst="rect">
            <a:avLst/>
          </a:prstGeom>
        </p:spPr>
      </p:pic>
    </p:spTree>
    <p:extLst>
      <p:ext uri="{BB962C8B-B14F-4D97-AF65-F5344CB8AC3E}">
        <p14:creationId xmlns:p14="http://schemas.microsoft.com/office/powerpoint/2010/main" val="2769374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9" descr="Interface gráfica do usuário, Aplicativo, Word&#10;&#10;Descrição gerada automaticamente">
            <a:extLst>
              <a:ext uri="{FF2B5EF4-FFF2-40B4-BE49-F238E27FC236}">
                <a16:creationId xmlns:a16="http://schemas.microsoft.com/office/drawing/2014/main" id="{BCAB570F-7519-6555-6F92-CDA9CD73B399}"/>
              </a:ext>
            </a:extLst>
          </p:cNvPr>
          <p:cNvPicPr>
            <a:picLocks noGrp="1" noChangeAspect="1"/>
          </p:cNvPicPr>
          <p:nvPr>
            <p:ph idx="1"/>
          </p:nvPr>
        </p:nvPicPr>
        <p:blipFill rotWithShape="1">
          <a:blip r:embed="rId2"/>
          <a:srcRect r="7024" b="-2"/>
          <a:stretch/>
        </p:blipFill>
        <p:spPr>
          <a:xfrm>
            <a:off x="457200" y="457200"/>
            <a:ext cx="11277600" cy="5943600"/>
          </a:xfrm>
          <a:prstGeom prst="rect">
            <a:avLst/>
          </a:prstGeom>
        </p:spPr>
      </p:pic>
    </p:spTree>
    <p:extLst>
      <p:ext uri="{BB962C8B-B14F-4D97-AF65-F5344CB8AC3E}">
        <p14:creationId xmlns:p14="http://schemas.microsoft.com/office/powerpoint/2010/main" val="2866624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Espaço Reservado para Conteúdo 2">
            <a:extLst>
              <a:ext uri="{FF2B5EF4-FFF2-40B4-BE49-F238E27FC236}">
                <a16:creationId xmlns:a16="http://schemas.microsoft.com/office/drawing/2014/main" id="{77A111D0-5D30-F88B-322A-B0B29DFD185B}"/>
              </a:ext>
            </a:extLst>
          </p:cNvPr>
          <p:cNvPicPr>
            <a:picLocks noGrp="1" noChangeAspect="1"/>
          </p:cNvPicPr>
          <p:nvPr>
            <p:ph idx="1"/>
          </p:nvPr>
        </p:nvPicPr>
        <p:blipFill rotWithShape="1">
          <a:blip r:embed="rId2"/>
          <a:srcRect t="7930" b="3878"/>
          <a:stretch/>
        </p:blipFill>
        <p:spPr>
          <a:xfrm>
            <a:off x="457200" y="806244"/>
            <a:ext cx="11277600" cy="5594555"/>
          </a:xfrm>
          <a:prstGeom prst="rect">
            <a:avLst/>
          </a:prstGeom>
        </p:spPr>
      </p:pic>
    </p:spTree>
    <p:extLst>
      <p:ext uri="{BB962C8B-B14F-4D97-AF65-F5344CB8AC3E}">
        <p14:creationId xmlns:p14="http://schemas.microsoft.com/office/powerpoint/2010/main" val="3838981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Espaço Reservado para Conteúdo 4">
            <a:extLst>
              <a:ext uri="{FF2B5EF4-FFF2-40B4-BE49-F238E27FC236}">
                <a16:creationId xmlns:a16="http://schemas.microsoft.com/office/drawing/2014/main" id="{3F6A276E-EB6F-F89A-B106-5DB2C4E96D63}"/>
              </a:ext>
            </a:extLst>
          </p:cNvPr>
          <p:cNvPicPr>
            <a:picLocks noGrp="1" noChangeAspect="1"/>
          </p:cNvPicPr>
          <p:nvPr>
            <p:ph idx="1"/>
          </p:nvPr>
        </p:nvPicPr>
        <p:blipFill rotWithShape="1">
          <a:blip r:embed="rId2"/>
          <a:srcRect t="3675" b="2631"/>
          <a:stretch/>
        </p:blipFill>
        <p:spPr>
          <a:xfrm>
            <a:off x="457200" y="457200"/>
            <a:ext cx="11277600" cy="5943600"/>
          </a:xfrm>
          <a:prstGeom prst="rect">
            <a:avLst/>
          </a:prstGeom>
        </p:spPr>
      </p:pic>
    </p:spTree>
    <p:extLst>
      <p:ext uri="{BB962C8B-B14F-4D97-AF65-F5344CB8AC3E}">
        <p14:creationId xmlns:p14="http://schemas.microsoft.com/office/powerpoint/2010/main" val="1368979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321904D4-730D-E8D3-83E8-7D1A42441CF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a:solidFill>
                  <a:srgbClr val="FFFFFF"/>
                </a:solidFill>
                <a:latin typeface="+mj-lt"/>
                <a:ea typeface="+mj-ea"/>
                <a:cs typeface="+mj-cs"/>
              </a:rPr>
              <a:t>Resultado dos Testes automatizados da condução</a:t>
            </a:r>
          </a:p>
        </p:txBody>
      </p:sp>
      <p:pic>
        <p:nvPicPr>
          <p:cNvPr id="5" name="Espaço Reservado para Conteúdo 4">
            <a:extLst>
              <a:ext uri="{FF2B5EF4-FFF2-40B4-BE49-F238E27FC236}">
                <a16:creationId xmlns:a16="http://schemas.microsoft.com/office/drawing/2014/main" id="{81AF18A3-0446-F413-ABA6-DADABFE95B94}"/>
              </a:ext>
            </a:extLst>
          </p:cNvPr>
          <p:cNvPicPr>
            <a:picLocks noGrp="1" noChangeAspect="1"/>
          </p:cNvPicPr>
          <p:nvPr>
            <p:ph idx="1"/>
          </p:nvPr>
        </p:nvPicPr>
        <p:blipFill rotWithShape="1">
          <a:blip r:embed="rId2"/>
          <a:srcRect b="4347"/>
          <a:stretch/>
        </p:blipFill>
        <p:spPr>
          <a:xfrm>
            <a:off x="4502428" y="1485100"/>
            <a:ext cx="7225748" cy="3887799"/>
          </a:xfrm>
          <a:prstGeom prst="rect">
            <a:avLst/>
          </a:prstGeom>
        </p:spPr>
      </p:pic>
    </p:spTree>
    <p:extLst>
      <p:ext uri="{BB962C8B-B14F-4D97-AF65-F5344CB8AC3E}">
        <p14:creationId xmlns:p14="http://schemas.microsoft.com/office/powerpoint/2010/main" val="2195612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095DF1-8774-1571-238D-8699EC322143}"/>
              </a:ext>
            </a:extLst>
          </p:cNvPr>
          <p:cNvSpPr>
            <a:spLocks noGrp="1"/>
          </p:cNvSpPr>
          <p:nvPr>
            <p:ph type="title"/>
          </p:nvPr>
        </p:nvSpPr>
        <p:spPr>
          <a:xfrm>
            <a:off x="8643193" y="489507"/>
            <a:ext cx="3091607" cy="1655483"/>
          </a:xfrm>
        </p:spPr>
        <p:txBody>
          <a:bodyPr vert="horz" lIns="91440" tIns="45720" rIns="91440" bIns="45720" rtlCol="0" anchor="b">
            <a:normAutofit/>
          </a:bodyPr>
          <a:lstStyle/>
          <a:p>
            <a:r>
              <a:rPr lang="en-US" sz="4000" dirty="0"/>
              <a:t>Testes</a:t>
            </a:r>
          </a:p>
        </p:txBody>
      </p:sp>
      <p:pic>
        <p:nvPicPr>
          <p:cNvPr id="5" name="Espaço Reservado para Conteúdo 4" descr="Tela de computador&#10;&#10;Descrição gerada automaticamente">
            <a:extLst>
              <a:ext uri="{FF2B5EF4-FFF2-40B4-BE49-F238E27FC236}">
                <a16:creationId xmlns:a16="http://schemas.microsoft.com/office/drawing/2014/main" id="{43DA7C2F-F3B0-8D78-5A46-199DC4D61746}"/>
              </a:ext>
            </a:extLst>
          </p:cNvPr>
          <p:cNvPicPr preferRelativeResize="0">
            <a:picLocks noGrp="1"/>
          </p:cNvPicPr>
          <p:nvPr>
            <p:ph idx="1"/>
          </p:nvPr>
        </p:nvPicPr>
        <p:blipFill rotWithShape="1">
          <a:blip r:embed="rId2"/>
          <a:srcRect r="28766" b="4880"/>
          <a:stretch/>
        </p:blipFill>
        <p:spPr>
          <a:xfrm>
            <a:off x="20" y="430"/>
            <a:ext cx="8115280" cy="6408000"/>
          </a:xfrm>
          <a:prstGeom prst="rect">
            <a:avLst/>
          </a:prstGeom>
        </p:spPr>
      </p:pic>
      <p:sp>
        <p:nvSpPr>
          <p:cNvPr id="6" name="Título 1">
            <a:extLst>
              <a:ext uri="{FF2B5EF4-FFF2-40B4-BE49-F238E27FC236}">
                <a16:creationId xmlns:a16="http://schemas.microsoft.com/office/drawing/2014/main" id="{72C4E629-BA07-1FDE-C9E2-27B75FFBB9A0}"/>
              </a:ext>
            </a:extLst>
          </p:cNvPr>
          <p:cNvSpPr txBox="1">
            <a:spLocks/>
          </p:cNvSpPr>
          <p:nvPr/>
        </p:nvSpPr>
        <p:spPr>
          <a:xfrm>
            <a:off x="8643193" y="2418408"/>
            <a:ext cx="2942813" cy="354026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a:latin typeface="+mn-lt"/>
                <a:ea typeface="+mn-ea"/>
                <a:cs typeface="+mn-cs"/>
              </a:rPr>
              <a:t>AdminloginTest</a:t>
            </a:r>
          </a:p>
        </p:txBody>
      </p:sp>
      <p:sp>
        <p:nvSpPr>
          <p:cNvPr id="34" name="Rectangle 3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0436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m 7">
            <a:extLst>
              <a:ext uri="{FF2B5EF4-FFF2-40B4-BE49-F238E27FC236}">
                <a16:creationId xmlns:a16="http://schemas.microsoft.com/office/drawing/2014/main" id="{D7B351D4-2D08-56AA-8116-786B15D0169F}"/>
              </a:ext>
            </a:extLst>
          </p:cNvPr>
          <p:cNvPicPr preferRelativeResize="0">
            <a:picLocks/>
          </p:cNvPicPr>
          <p:nvPr/>
        </p:nvPicPr>
        <p:blipFill rotWithShape="1">
          <a:blip r:embed="rId2"/>
          <a:srcRect l="1873" r="26893" b="4880"/>
          <a:stretch/>
        </p:blipFill>
        <p:spPr>
          <a:xfrm>
            <a:off x="20" y="430"/>
            <a:ext cx="8115280" cy="6408000"/>
          </a:xfrm>
          <a:prstGeom prst="rect">
            <a:avLst/>
          </a:prstGeom>
        </p:spPr>
      </p:pic>
      <p:sp>
        <p:nvSpPr>
          <p:cNvPr id="3" name="Espaço Reservado para Conteúdo 2">
            <a:extLst>
              <a:ext uri="{FF2B5EF4-FFF2-40B4-BE49-F238E27FC236}">
                <a16:creationId xmlns:a16="http://schemas.microsoft.com/office/drawing/2014/main" id="{01DD10C2-BB00-6952-7AB4-761E803BEAC3}"/>
              </a:ext>
            </a:extLst>
          </p:cNvPr>
          <p:cNvSpPr>
            <a:spLocks noGrp="1"/>
          </p:cNvSpPr>
          <p:nvPr>
            <p:ph idx="1"/>
          </p:nvPr>
        </p:nvSpPr>
        <p:spPr>
          <a:xfrm>
            <a:off x="8643193" y="2418408"/>
            <a:ext cx="2942813" cy="3540265"/>
          </a:xfrm>
        </p:spPr>
        <p:txBody>
          <a:bodyPr vert="horz" lIns="91440" tIns="45720" rIns="91440" bIns="45720" rtlCol="0">
            <a:normAutofit/>
          </a:bodyPr>
          <a:lstStyle/>
          <a:p>
            <a:pPr>
              <a:spcAft>
                <a:spcPts val="600"/>
              </a:spcAft>
            </a:pPr>
            <a:r>
              <a:rPr lang="en-US" sz="2000"/>
              <a:t>CadastroclienteTest</a:t>
            </a:r>
          </a:p>
        </p:txBody>
      </p:sp>
      <p:sp>
        <p:nvSpPr>
          <p:cNvPr id="47" name="Rectangle 46">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3183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m 14">
            <a:extLst>
              <a:ext uri="{FF2B5EF4-FFF2-40B4-BE49-F238E27FC236}">
                <a16:creationId xmlns:a16="http://schemas.microsoft.com/office/drawing/2014/main" id="{D5C4203F-7BAC-9B1A-1184-80C38DE51440}"/>
              </a:ext>
            </a:extLst>
          </p:cNvPr>
          <p:cNvPicPr preferRelativeResize="0">
            <a:picLocks/>
          </p:cNvPicPr>
          <p:nvPr/>
        </p:nvPicPr>
        <p:blipFill rotWithShape="1">
          <a:blip r:embed="rId2"/>
          <a:srcRect l="6443" r="22322" b="5033"/>
          <a:stretch/>
        </p:blipFill>
        <p:spPr>
          <a:xfrm>
            <a:off x="20" y="430"/>
            <a:ext cx="8115280" cy="6408000"/>
          </a:xfrm>
          <a:prstGeom prst="rect">
            <a:avLst/>
          </a:prstGeom>
        </p:spPr>
      </p:pic>
      <p:sp>
        <p:nvSpPr>
          <p:cNvPr id="11" name="Espaço Reservado para Conteúdo 10">
            <a:extLst>
              <a:ext uri="{FF2B5EF4-FFF2-40B4-BE49-F238E27FC236}">
                <a16:creationId xmlns:a16="http://schemas.microsoft.com/office/drawing/2014/main" id="{357F4EFF-04AB-D828-CA87-D4175EE7E5B9}"/>
              </a:ext>
            </a:extLst>
          </p:cNvPr>
          <p:cNvSpPr>
            <a:spLocks noGrp="1"/>
          </p:cNvSpPr>
          <p:nvPr>
            <p:ph idx="1"/>
          </p:nvPr>
        </p:nvSpPr>
        <p:spPr>
          <a:xfrm>
            <a:off x="8643193" y="2418408"/>
            <a:ext cx="2942813" cy="3540265"/>
          </a:xfrm>
        </p:spPr>
        <p:txBody>
          <a:bodyPr vert="horz" lIns="91440" tIns="45720" rIns="91440" bIns="45720" rtlCol="0">
            <a:normAutofit/>
          </a:bodyPr>
          <a:lstStyle/>
          <a:p>
            <a:pPr>
              <a:spcAft>
                <a:spcPts val="600"/>
              </a:spcAft>
            </a:pPr>
            <a:r>
              <a:rPr lang="en-US" sz="2000" dirty="0" err="1"/>
              <a:t>CadastroclienteTest</a:t>
            </a:r>
            <a:endParaRPr lang="en-US" sz="2000" dirty="0"/>
          </a:p>
        </p:txBody>
      </p:sp>
      <p:sp>
        <p:nvSpPr>
          <p:cNvPr id="47" name="Rectangle 46">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585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94B1FD-D48F-7A1E-078F-6D04E9D58B97}"/>
              </a:ext>
            </a:extLst>
          </p:cNvPr>
          <p:cNvSpPr>
            <a:spLocks noGrp="1"/>
          </p:cNvSpPr>
          <p:nvPr>
            <p:ph type="title"/>
          </p:nvPr>
        </p:nvSpPr>
        <p:spPr/>
        <p:txBody>
          <a:bodyPr/>
          <a:lstStyle/>
          <a:p>
            <a:r>
              <a:rPr lang="pt-BR" dirty="0">
                <a:latin typeface="Aharoni" panose="02010803020104030203" pitchFamily="2" charset="-79"/>
                <a:cs typeface="Aharoni" panose="02010803020104030203" pitchFamily="2" charset="-79"/>
              </a:rPr>
              <a:t>Cronograma</a:t>
            </a:r>
          </a:p>
        </p:txBody>
      </p:sp>
      <p:graphicFrame>
        <p:nvGraphicFramePr>
          <p:cNvPr id="5" name="Tabela 5">
            <a:extLst>
              <a:ext uri="{FF2B5EF4-FFF2-40B4-BE49-F238E27FC236}">
                <a16:creationId xmlns:a16="http://schemas.microsoft.com/office/drawing/2014/main" id="{9405B9B6-1254-2C14-54A2-141698C49306}"/>
              </a:ext>
            </a:extLst>
          </p:cNvPr>
          <p:cNvGraphicFramePr>
            <a:graphicFrameLocks noGrp="1"/>
          </p:cNvGraphicFramePr>
          <p:nvPr>
            <p:ph idx="1"/>
            <p:extLst>
              <p:ext uri="{D42A27DB-BD31-4B8C-83A1-F6EECF244321}">
                <p14:modId xmlns:p14="http://schemas.microsoft.com/office/powerpoint/2010/main" val="2311973301"/>
              </p:ext>
            </p:extLst>
          </p:nvPr>
        </p:nvGraphicFramePr>
        <p:xfrm>
          <a:off x="838200" y="1825625"/>
          <a:ext cx="10515600" cy="3708400"/>
        </p:xfrm>
        <a:graphic>
          <a:graphicData uri="http://schemas.openxmlformats.org/drawingml/2006/table">
            <a:tbl>
              <a:tblPr firstRow="1" bandRow="1">
                <a:tableStyleId>{3B4B98B0-60AC-42C2-AFA5-B58CD77FA1E5}</a:tableStyleId>
              </a:tblPr>
              <a:tblGrid>
                <a:gridCol w="7684363">
                  <a:extLst>
                    <a:ext uri="{9D8B030D-6E8A-4147-A177-3AD203B41FA5}">
                      <a16:colId xmlns:a16="http://schemas.microsoft.com/office/drawing/2014/main" val="2261351817"/>
                    </a:ext>
                  </a:extLst>
                </a:gridCol>
                <a:gridCol w="2831237">
                  <a:extLst>
                    <a:ext uri="{9D8B030D-6E8A-4147-A177-3AD203B41FA5}">
                      <a16:colId xmlns:a16="http://schemas.microsoft.com/office/drawing/2014/main" val="2190022930"/>
                    </a:ext>
                  </a:extLst>
                </a:gridCol>
              </a:tblGrid>
              <a:tr h="370840">
                <a:tc>
                  <a:txBody>
                    <a:bodyPr/>
                    <a:lstStyle/>
                    <a:p>
                      <a:r>
                        <a:rPr lang="pt-BR" dirty="0"/>
                        <a:t>Entregas</a:t>
                      </a:r>
                    </a:p>
                  </a:txBody>
                  <a:tcPr/>
                </a:tc>
                <a:tc>
                  <a:txBody>
                    <a:bodyPr/>
                    <a:lstStyle/>
                    <a:p>
                      <a:r>
                        <a:rPr lang="pt-BR" dirty="0"/>
                        <a:t>Data</a:t>
                      </a:r>
                    </a:p>
                  </a:txBody>
                  <a:tcPr/>
                </a:tc>
                <a:extLst>
                  <a:ext uri="{0D108BD9-81ED-4DB2-BD59-A6C34878D82A}">
                    <a16:rowId xmlns:a16="http://schemas.microsoft.com/office/drawing/2014/main" val="3151667596"/>
                  </a:ext>
                </a:extLst>
              </a:tr>
              <a:tr h="370840">
                <a:tc>
                  <a:txBody>
                    <a:bodyPr/>
                    <a:lstStyle/>
                    <a:p>
                      <a:r>
                        <a:rPr lang="pt-BR" dirty="0"/>
                        <a:t>Definições de Projeto</a:t>
                      </a:r>
                    </a:p>
                  </a:txBody>
                  <a:tcPr/>
                </a:tc>
                <a:tc>
                  <a:txBody>
                    <a:bodyPr/>
                    <a:lstStyle/>
                    <a:p>
                      <a:r>
                        <a:rPr lang="pt-BR" dirty="0"/>
                        <a:t>13/02/2023</a:t>
                      </a:r>
                    </a:p>
                  </a:txBody>
                  <a:tcPr/>
                </a:tc>
                <a:extLst>
                  <a:ext uri="{0D108BD9-81ED-4DB2-BD59-A6C34878D82A}">
                    <a16:rowId xmlns:a16="http://schemas.microsoft.com/office/drawing/2014/main" val="4187183803"/>
                  </a:ext>
                </a:extLst>
              </a:tr>
              <a:tr h="370840">
                <a:tc>
                  <a:txBody>
                    <a:bodyPr/>
                    <a:lstStyle/>
                    <a:p>
                      <a:r>
                        <a:rPr lang="pt-BR" dirty="0"/>
                        <a:t>Apresentação das Telas </a:t>
                      </a:r>
                      <a:r>
                        <a:rPr lang="pt-BR" dirty="0" err="1"/>
                        <a:t>Mock</a:t>
                      </a:r>
                      <a:r>
                        <a:rPr lang="pt-BR" dirty="0"/>
                        <a:t> do Projeto</a:t>
                      </a:r>
                    </a:p>
                  </a:txBody>
                  <a:tcPr/>
                </a:tc>
                <a:tc>
                  <a:txBody>
                    <a:bodyPr/>
                    <a:lstStyle/>
                    <a:p>
                      <a:r>
                        <a:rPr lang="pt-BR" dirty="0"/>
                        <a:t>27/02/2023</a:t>
                      </a:r>
                    </a:p>
                  </a:txBody>
                  <a:tcPr/>
                </a:tc>
                <a:extLst>
                  <a:ext uri="{0D108BD9-81ED-4DB2-BD59-A6C34878D82A}">
                    <a16:rowId xmlns:a16="http://schemas.microsoft.com/office/drawing/2014/main" val="2348261115"/>
                  </a:ext>
                </a:extLst>
              </a:tr>
              <a:tr h="370840">
                <a:tc>
                  <a:txBody>
                    <a:bodyPr/>
                    <a:lstStyle/>
                    <a:p>
                      <a:r>
                        <a:rPr lang="pt-BR" dirty="0"/>
                        <a:t>Testes funcionais de telas, inserção e consulta de clientes</a:t>
                      </a:r>
                    </a:p>
                  </a:txBody>
                  <a:tcPr/>
                </a:tc>
                <a:tc>
                  <a:txBody>
                    <a:bodyPr/>
                    <a:lstStyle/>
                    <a:p>
                      <a:r>
                        <a:rPr lang="pt-BR" dirty="0"/>
                        <a:t>13/03/2023</a:t>
                      </a:r>
                    </a:p>
                  </a:txBody>
                  <a:tcPr/>
                </a:tc>
                <a:extLst>
                  <a:ext uri="{0D108BD9-81ED-4DB2-BD59-A6C34878D82A}">
                    <a16:rowId xmlns:a16="http://schemas.microsoft.com/office/drawing/2014/main" val="1277841221"/>
                  </a:ext>
                </a:extLst>
              </a:tr>
              <a:tr h="370840">
                <a:tc>
                  <a:txBody>
                    <a:bodyPr/>
                    <a:lstStyle/>
                    <a:p>
                      <a:r>
                        <a:rPr lang="pt-BR" dirty="0"/>
                        <a:t>CRUD completo com testes funcionais</a:t>
                      </a:r>
                    </a:p>
                  </a:txBody>
                  <a:tcPr/>
                </a:tc>
                <a:tc>
                  <a:txBody>
                    <a:bodyPr/>
                    <a:lstStyle/>
                    <a:p>
                      <a:r>
                        <a:rPr lang="pt-BR" dirty="0"/>
                        <a:t>20/03/2023</a:t>
                      </a:r>
                    </a:p>
                  </a:txBody>
                  <a:tcPr/>
                </a:tc>
                <a:extLst>
                  <a:ext uri="{0D108BD9-81ED-4DB2-BD59-A6C34878D82A}">
                    <a16:rowId xmlns:a16="http://schemas.microsoft.com/office/drawing/2014/main" val="79268329"/>
                  </a:ext>
                </a:extLst>
              </a:tr>
              <a:tr h="370840">
                <a:tc>
                  <a:txBody>
                    <a:bodyPr/>
                    <a:lstStyle/>
                    <a:p>
                      <a:r>
                        <a:rPr lang="pt-BR" dirty="0"/>
                        <a:t>Inserção e consulta de vendas</a:t>
                      </a:r>
                    </a:p>
                  </a:txBody>
                  <a:tcPr/>
                </a:tc>
                <a:tc>
                  <a:txBody>
                    <a:bodyPr/>
                    <a:lstStyle/>
                    <a:p>
                      <a:r>
                        <a:rPr lang="pt-BR" dirty="0"/>
                        <a:t>10/04/2023</a:t>
                      </a:r>
                    </a:p>
                  </a:txBody>
                  <a:tcPr/>
                </a:tc>
                <a:extLst>
                  <a:ext uri="{0D108BD9-81ED-4DB2-BD59-A6C34878D82A}">
                    <a16:rowId xmlns:a16="http://schemas.microsoft.com/office/drawing/2014/main" val="3815576960"/>
                  </a:ext>
                </a:extLst>
              </a:tr>
              <a:tr h="370840">
                <a:tc>
                  <a:txBody>
                    <a:bodyPr/>
                    <a:lstStyle/>
                    <a:p>
                      <a:r>
                        <a:rPr lang="pt-BR" dirty="0"/>
                        <a:t>Fluxo de venda</a:t>
                      </a:r>
                    </a:p>
                  </a:txBody>
                  <a:tcPr/>
                </a:tc>
                <a:tc>
                  <a:txBody>
                    <a:bodyPr/>
                    <a:lstStyle/>
                    <a:p>
                      <a:r>
                        <a:rPr lang="pt-BR" dirty="0"/>
                        <a:t>24/04/2023</a:t>
                      </a:r>
                    </a:p>
                  </a:txBody>
                  <a:tcPr/>
                </a:tc>
                <a:extLst>
                  <a:ext uri="{0D108BD9-81ED-4DB2-BD59-A6C34878D82A}">
                    <a16:rowId xmlns:a16="http://schemas.microsoft.com/office/drawing/2014/main" val="1444303659"/>
                  </a:ext>
                </a:extLst>
              </a:tr>
              <a:tr h="370840">
                <a:tc>
                  <a:txBody>
                    <a:bodyPr/>
                    <a:lstStyle/>
                    <a:p>
                      <a:r>
                        <a:rPr lang="pt-BR" dirty="0"/>
                        <a:t>Caso de Uso de Condução</a:t>
                      </a:r>
                    </a:p>
                  </a:txBody>
                  <a:tcPr/>
                </a:tc>
                <a:tc>
                  <a:txBody>
                    <a:bodyPr/>
                    <a:lstStyle/>
                    <a:p>
                      <a:r>
                        <a:rPr lang="pt-BR" dirty="0"/>
                        <a:t>15/05/2023</a:t>
                      </a:r>
                    </a:p>
                  </a:txBody>
                  <a:tcPr/>
                </a:tc>
                <a:extLst>
                  <a:ext uri="{0D108BD9-81ED-4DB2-BD59-A6C34878D82A}">
                    <a16:rowId xmlns:a16="http://schemas.microsoft.com/office/drawing/2014/main" val="2190111442"/>
                  </a:ext>
                </a:extLst>
              </a:tr>
              <a:tr h="370840">
                <a:tc>
                  <a:txBody>
                    <a:bodyPr/>
                    <a:lstStyle/>
                    <a:p>
                      <a:r>
                        <a:rPr lang="pt-BR" dirty="0"/>
                        <a:t>Dashboard</a:t>
                      </a:r>
                    </a:p>
                  </a:txBody>
                  <a:tcPr/>
                </a:tc>
                <a:tc>
                  <a:txBody>
                    <a:bodyPr/>
                    <a:lstStyle/>
                    <a:p>
                      <a:r>
                        <a:rPr lang="pt-BR" dirty="0"/>
                        <a:t>30/05/2023</a:t>
                      </a:r>
                    </a:p>
                  </a:txBody>
                  <a:tcPr/>
                </a:tc>
                <a:extLst>
                  <a:ext uri="{0D108BD9-81ED-4DB2-BD59-A6C34878D82A}">
                    <a16:rowId xmlns:a16="http://schemas.microsoft.com/office/drawing/2014/main" val="1747645680"/>
                  </a:ext>
                </a:extLst>
              </a:tr>
              <a:tr h="370840">
                <a:tc>
                  <a:txBody>
                    <a:bodyPr/>
                    <a:lstStyle/>
                    <a:p>
                      <a:r>
                        <a:rPr lang="pt-BR" dirty="0"/>
                        <a:t>Apresentação e Entrega dos Documentos do Projeto</a:t>
                      </a:r>
                    </a:p>
                  </a:txBody>
                  <a:tcPr/>
                </a:tc>
                <a:tc>
                  <a:txBody>
                    <a:bodyPr/>
                    <a:lstStyle/>
                    <a:p>
                      <a:r>
                        <a:rPr lang="pt-BR" dirty="0"/>
                        <a:t>20/06/2023</a:t>
                      </a:r>
                    </a:p>
                  </a:txBody>
                  <a:tcPr/>
                </a:tc>
                <a:extLst>
                  <a:ext uri="{0D108BD9-81ED-4DB2-BD59-A6C34878D82A}">
                    <a16:rowId xmlns:a16="http://schemas.microsoft.com/office/drawing/2014/main" val="3651748035"/>
                  </a:ext>
                </a:extLst>
              </a:tr>
            </a:tbl>
          </a:graphicData>
        </a:graphic>
      </p:graphicFrame>
    </p:spTree>
    <p:extLst>
      <p:ext uri="{BB962C8B-B14F-4D97-AF65-F5344CB8AC3E}">
        <p14:creationId xmlns:p14="http://schemas.microsoft.com/office/powerpoint/2010/main" val="937446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a:extLst>
              <a:ext uri="{FF2B5EF4-FFF2-40B4-BE49-F238E27FC236}">
                <a16:creationId xmlns:a16="http://schemas.microsoft.com/office/drawing/2014/main" id="{3F97F862-41DE-9CE5-6C32-8AB67FE1A7F1}"/>
              </a:ext>
            </a:extLst>
          </p:cNvPr>
          <p:cNvPicPr preferRelativeResize="0">
            <a:picLocks noGrp="1"/>
          </p:cNvPicPr>
          <p:nvPr>
            <p:ph idx="1"/>
          </p:nvPr>
        </p:nvPicPr>
        <p:blipFill rotWithShape="1">
          <a:blip r:embed="rId2"/>
          <a:srcRect r="28766" b="4880"/>
          <a:stretch/>
        </p:blipFill>
        <p:spPr>
          <a:xfrm>
            <a:off x="20" y="430"/>
            <a:ext cx="8115280" cy="6408000"/>
          </a:xfrm>
          <a:prstGeom prst="rect">
            <a:avLst/>
          </a:prstGeom>
        </p:spPr>
      </p:pic>
      <p:sp>
        <p:nvSpPr>
          <p:cNvPr id="6" name="Título 1">
            <a:extLst>
              <a:ext uri="{FF2B5EF4-FFF2-40B4-BE49-F238E27FC236}">
                <a16:creationId xmlns:a16="http://schemas.microsoft.com/office/drawing/2014/main" id="{A5DB0878-BE6F-0CFE-5D56-6329DE3D7388}"/>
              </a:ext>
            </a:extLst>
          </p:cNvPr>
          <p:cNvSpPr txBox="1">
            <a:spLocks/>
          </p:cNvSpPr>
          <p:nvPr/>
        </p:nvSpPr>
        <p:spPr>
          <a:xfrm>
            <a:off x="8643193" y="2418408"/>
            <a:ext cx="2942813" cy="354026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dirty="0" err="1">
                <a:latin typeface="+mn-lt"/>
                <a:ea typeface="+mn-ea"/>
                <a:cs typeface="+mn-cs"/>
              </a:rPr>
              <a:t>MultiploscartoesTest</a:t>
            </a:r>
            <a:endParaRPr lang="en-US" sz="2000" dirty="0">
              <a:latin typeface="+mn-lt"/>
              <a:ea typeface="+mn-ea"/>
              <a:cs typeface="+mn-cs"/>
            </a:endParaRPr>
          </a:p>
        </p:txBody>
      </p:sp>
      <p:sp>
        <p:nvSpPr>
          <p:cNvPr id="23" name="Rectangle 2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874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a:extLst>
              <a:ext uri="{FF2B5EF4-FFF2-40B4-BE49-F238E27FC236}">
                <a16:creationId xmlns:a16="http://schemas.microsoft.com/office/drawing/2014/main" id="{97B5CAAC-D5D8-4289-402D-E670BF7FE7AC}"/>
              </a:ext>
            </a:extLst>
          </p:cNvPr>
          <p:cNvPicPr preferRelativeResize="0">
            <a:picLocks noGrp="1"/>
          </p:cNvPicPr>
          <p:nvPr>
            <p:ph idx="1"/>
          </p:nvPr>
        </p:nvPicPr>
        <p:blipFill rotWithShape="1">
          <a:blip r:embed="rId2"/>
          <a:srcRect r="28766" b="4880"/>
          <a:stretch/>
        </p:blipFill>
        <p:spPr>
          <a:xfrm>
            <a:off x="20" y="430"/>
            <a:ext cx="8115280" cy="6408000"/>
          </a:xfrm>
          <a:prstGeom prst="rect">
            <a:avLst/>
          </a:prstGeom>
        </p:spPr>
      </p:pic>
      <p:sp>
        <p:nvSpPr>
          <p:cNvPr id="6" name="Título 1">
            <a:extLst>
              <a:ext uri="{FF2B5EF4-FFF2-40B4-BE49-F238E27FC236}">
                <a16:creationId xmlns:a16="http://schemas.microsoft.com/office/drawing/2014/main" id="{29C2D71B-20DA-E49D-DCF7-C4F6E318D5D3}"/>
              </a:ext>
            </a:extLst>
          </p:cNvPr>
          <p:cNvSpPr txBox="1">
            <a:spLocks/>
          </p:cNvSpPr>
          <p:nvPr/>
        </p:nvSpPr>
        <p:spPr>
          <a:xfrm>
            <a:off x="8643193" y="2418408"/>
            <a:ext cx="2942813" cy="354026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dirty="0" err="1">
                <a:latin typeface="+mn-lt"/>
                <a:ea typeface="+mn-ea"/>
                <a:cs typeface="+mn-cs"/>
              </a:rPr>
              <a:t>MultiplositensTest</a:t>
            </a:r>
            <a:endParaRPr lang="en-US" sz="2000" dirty="0">
              <a:latin typeface="+mn-lt"/>
              <a:ea typeface="+mn-ea"/>
              <a:cs typeface="+mn-cs"/>
            </a:endParaRPr>
          </a:p>
        </p:txBody>
      </p:sp>
      <p:sp>
        <p:nvSpPr>
          <p:cNvPr id="23" name="Rectangle 2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1892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ítulo 1">
            <a:extLst>
              <a:ext uri="{FF2B5EF4-FFF2-40B4-BE49-F238E27FC236}">
                <a16:creationId xmlns:a16="http://schemas.microsoft.com/office/drawing/2014/main" id="{39F1CE1B-E36D-353A-94F5-469C4CE5D188}"/>
              </a:ext>
            </a:extLst>
          </p:cNvPr>
          <p:cNvSpPr txBox="1">
            <a:spLocks/>
          </p:cNvSpPr>
          <p:nvPr/>
        </p:nvSpPr>
        <p:spPr>
          <a:xfrm>
            <a:off x="8643193" y="489507"/>
            <a:ext cx="3091607" cy="1655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endParaRPr lang="en-US" sz="4000" dirty="0"/>
          </a:p>
        </p:txBody>
      </p:sp>
      <p:pic>
        <p:nvPicPr>
          <p:cNvPr id="5" name="Espaço Reservado para Conteúdo 4">
            <a:extLst>
              <a:ext uri="{FF2B5EF4-FFF2-40B4-BE49-F238E27FC236}">
                <a16:creationId xmlns:a16="http://schemas.microsoft.com/office/drawing/2014/main" id="{EA84740E-93FB-0A9F-943B-2D341F7DBF36}"/>
              </a:ext>
            </a:extLst>
          </p:cNvPr>
          <p:cNvPicPr preferRelativeResize="0">
            <a:picLocks/>
          </p:cNvPicPr>
          <p:nvPr/>
        </p:nvPicPr>
        <p:blipFill rotWithShape="1">
          <a:blip r:embed="rId2"/>
          <a:srcRect r="28766" b="4573"/>
          <a:stretch/>
        </p:blipFill>
        <p:spPr>
          <a:xfrm>
            <a:off x="20" y="432"/>
            <a:ext cx="8115280" cy="6408000"/>
          </a:xfrm>
          <a:prstGeom prst="rect">
            <a:avLst/>
          </a:prstGeom>
        </p:spPr>
      </p:pic>
      <p:sp>
        <p:nvSpPr>
          <p:cNvPr id="11" name="Título 1">
            <a:extLst>
              <a:ext uri="{FF2B5EF4-FFF2-40B4-BE49-F238E27FC236}">
                <a16:creationId xmlns:a16="http://schemas.microsoft.com/office/drawing/2014/main" id="{932D131C-6CA2-D2A5-0CFD-01C130F8ECF7}"/>
              </a:ext>
            </a:extLst>
          </p:cNvPr>
          <p:cNvSpPr txBox="1">
            <a:spLocks/>
          </p:cNvSpPr>
          <p:nvPr/>
        </p:nvSpPr>
        <p:spPr>
          <a:xfrm>
            <a:off x="8494399" y="2418408"/>
            <a:ext cx="3091607" cy="354026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dirty="0" err="1">
                <a:latin typeface="+mn-lt"/>
                <a:ea typeface="+mn-ea"/>
                <a:cs typeface="+mn-cs"/>
              </a:rPr>
              <a:t>NovocartaoenderecoTest</a:t>
            </a:r>
            <a:endParaRPr lang="en-US" sz="2000" dirty="0">
              <a:latin typeface="+mn-lt"/>
              <a:ea typeface="+mn-ea"/>
              <a:cs typeface="+mn-cs"/>
            </a:endParaRPr>
          </a:p>
        </p:txBody>
      </p:sp>
      <p:sp>
        <p:nvSpPr>
          <p:cNvPr id="81" name="Rectangle 8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9765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Espaço Reservado para Conteúdo 3">
            <a:extLst>
              <a:ext uri="{FF2B5EF4-FFF2-40B4-BE49-F238E27FC236}">
                <a16:creationId xmlns:a16="http://schemas.microsoft.com/office/drawing/2014/main" id="{E6EFB568-FE41-3AB3-EE41-39936C809C06}"/>
              </a:ext>
            </a:extLst>
          </p:cNvPr>
          <p:cNvPicPr preferRelativeResize="0">
            <a:picLocks/>
          </p:cNvPicPr>
          <p:nvPr/>
        </p:nvPicPr>
        <p:blipFill rotWithShape="1">
          <a:blip r:embed="rId2"/>
          <a:srcRect r="28766" b="4880"/>
          <a:stretch/>
        </p:blipFill>
        <p:spPr>
          <a:xfrm>
            <a:off x="20" y="430"/>
            <a:ext cx="8115280" cy="6408000"/>
          </a:xfrm>
          <a:prstGeom prst="rect">
            <a:avLst/>
          </a:prstGeom>
        </p:spPr>
      </p:pic>
      <p:sp>
        <p:nvSpPr>
          <p:cNvPr id="9" name="Content Placeholder 8">
            <a:extLst>
              <a:ext uri="{FF2B5EF4-FFF2-40B4-BE49-F238E27FC236}">
                <a16:creationId xmlns:a16="http://schemas.microsoft.com/office/drawing/2014/main" id="{9349F84F-B8E1-47C0-ADA9-806B598959D3}"/>
              </a:ext>
            </a:extLst>
          </p:cNvPr>
          <p:cNvSpPr>
            <a:spLocks noGrp="1"/>
          </p:cNvSpPr>
          <p:nvPr>
            <p:ph idx="1"/>
          </p:nvPr>
        </p:nvSpPr>
        <p:spPr>
          <a:xfrm>
            <a:off x="8494399" y="2418408"/>
            <a:ext cx="3091607" cy="3540265"/>
          </a:xfrm>
        </p:spPr>
        <p:txBody>
          <a:bodyPr>
            <a:normAutofit/>
          </a:bodyPr>
          <a:lstStyle/>
          <a:p>
            <a:r>
              <a:rPr lang="en-US" sz="2000" dirty="0" err="1"/>
              <a:t>NovocartaoenderecoTest</a:t>
            </a:r>
            <a:endParaRPr lang="en-US" sz="2000" dirty="0"/>
          </a:p>
        </p:txBody>
      </p:sp>
      <p:sp>
        <p:nvSpPr>
          <p:cNvPr id="14" name="Rectangle 1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639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Espaço Reservado para Conteúdo 3">
            <a:extLst>
              <a:ext uri="{FF2B5EF4-FFF2-40B4-BE49-F238E27FC236}">
                <a16:creationId xmlns:a16="http://schemas.microsoft.com/office/drawing/2014/main" id="{EE3E00FA-4668-FA8C-C623-83EA2CD7F823}"/>
              </a:ext>
            </a:extLst>
          </p:cNvPr>
          <p:cNvPicPr preferRelativeResize="0">
            <a:picLocks/>
          </p:cNvPicPr>
          <p:nvPr/>
        </p:nvPicPr>
        <p:blipFill rotWithShape="1">
          <a:blip r:embed="rId2"/>
          <a:srcRect t="-1" r="28766" b="4727"/>
          <a:stretch/>
        </p:blipFill>
        <p:spPr>
          <a:xfrm>
            <a:off x="20" y="430"/>
            <a:ext cx="8115280" cy="6408000"/>
          </a:xfrm>
          <a:prstGeom prst="rect">
            <a:avLst/>
          </a:prstGeom>
        </p:spPr>
      </p:pic>
      <p:sp>
        <p:nvSpPr>
          <p:cNvPr id="9" name="Content Placeholder 8">
            <a:extLst>
              <a:ext uri="{FF2B5EF4-FFF2-40B4-BE49-F238E27FC236}">
                <a16:creationId xmlns:a16="http://schemas.microsoft.com/office/drawing/2014/main" id="{FADB7035-887E-3378-91F7-6F195910A6A5}"/>
              </a:ext>
            </a:extLst>
          </p:cNvPr>
          <p:cNvSpPr>
            <a:spLocks noGrp="1"/>
          </p:cNvSpPr>
          <p:nvPr>
            <p:ph idx="1"/>
          </p:nvPr>
        </p:nvSpPr>
        <p:spPr>
          <a:xfrm>
            <a:off x="8494399" y="2418408"/>
            <a:ext cx="3091607" cy="3540265"/>
          </a:xfrm>
        </p:spPr>
        <p:txBody>
          <a:bodyPr>
            <a:normAutofit/>
          </a:bodyPr>
          <a:lstStyle/>
          <a:p>
            <a:r>
              <a:rPr lang="en-US" sz="2000" dirty="0" err="1"/>
              <a:t>NovocartaoenderecoTest</a:t>
            </a:r>
            <a:endParaRPr lang="en-US" sz="2000" dirty="0"/>
          </a:p>
        </p:txBody>
      </p:sp>
      <p:sp>
        <p:nvSpPr>
          <p:cNvPr id="14" name="Rectangle 1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459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m 2">
            <a:extLst>
              <a:ext uri="{FF2B5EF4-FFF2-40B4-BE49-F238E27FC236}">
                <a16:creationId xmlns:a16="http://schemas.microsoft.com/office/drawing/2014/main" id="{9543B788-812F-E3AB-3816-E25476B35084}"/>
              </a:ext>
            </a:extLst>
          </p:cNvPr>
          <p:cNvPicPr preferRelativeResize="0">
            <a:picLocks/>
          </p:cNvPicPr>
          <p:nvPr/>
        </p:nvPicPr>
        <p:blipFill rotWithShape="1">
          <a:blip r:embed="rId2"/>
          <a:srcRect l="1716" r="27050" b="5033"/>
          <a:stretch/>
        </p:blipFill>
        <p:spPr>
          <a:xfrm>
            <a:off x="20" y="430"/>
            <a:ext cx="8136000" cy="6408000"/>
          </a:xfrm>
          <a:prstGeom prst="rect">
            <a:avLst/>
          </a:prstGeom>
        </p:spPr>
      </p:pic>
      <p:sp>
        <p:nvSpPr>
          <p:cNvPr id="9" name="Content Placeholder 8">
            <a:extLst>
              <a:ext uri="{FF2B5EF4-FFF2-40B4-BE49-F238E27FC236}">
                <a16:creationId xmlns:a16="http://schemas.microsoft.com/office/drawing/2014/main" id="{FADB7035-887E-3378-91F7-6F195910A6A5}"/>
              </a:ext>
            </a:extLst>
          </p:cNvPr>
          <p:cNvSpPr>
            <a:spLocks noGrp="1"/>
          </p:cNvSpPr>
          <p:nvPr>
            <p:ph idx="1"/>
          </p:nvPr>
        </p:nvSpPr>
        <p:spPr>
          <a:xfrm>
            <a:off x="8643193" y="2418408"/>
            <a:ext cx="2942813" cy="3540265"/>
          </a:xfrm>
        </p:spPr>
        <p:txBody>
          <a:bodyPr>
            <a:normAutofit/>
          </a:bodyPr>
          <a:lstStyle/>
          <a:p>
            <a:r>
              <a:rPr lang="en-US" sz="2000" dirty="0" err="1"/>
              <a:t>NovosCuponsTest</a:t>
            </a:r>
            <a:endParaRPr lang="en-US" sz="2000" dirty="0"/>
          </a:p>
        </p:txBody>
      </p:sp>
      <p:sp>
        <p:nvSpPr>
          <p:cNvPr id="23" name="Rectangle 2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3539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descr="Tela de computador&#10;&#10;Descrição gerada automaticamente">
            <a:extLst>
              <a:ext uri="{FF2B5EF4-FFF2-40B4-BE49-F238E27FC236}">
                <a16:creationId xmlns:a16="http://schemas.microsoft.com/office/drawing/2014/main" id="{2760E37A-2400-65D7-9FF6-72442CE065A8}"/>
              </a:ext>
            </a:extLst>
          </p:cNvPr>
          <p:cNvPicPr preferRelativeResize="0">
            <a:picLocks/>
          </p:cNvPicPr>
          <p:nvPr/>
        </p:nvPicPr>
        <p:blipFill rotWithShape="1">
          <a:blip r:embed="rId2"/>
          <a:srcRect l="241" r="28525" b="5033"/>
          <a:stretch/>
        </p:blipFill>
        <p:spPr>
          <a:xfrm>
            <a:off x="20" y="430"/>
            <a:ext cx="8115280" cy="6408000"/>
          </a:xfrm>
          <a:prstGeom prst="rect">
            <a:avLst/>
          </a:prstGeom>
        </p:spPr>
      </p:pic>
      <p:sp>
        <p:nvSpPr>
          <p:cNvPr id="9" name="Content Placeholder 8">
            <a:extLst>
              <a:ext uri="{FF2B5EF4-FFF2-40B4-BE49-F238E27FC236}">
                <a16:creationId xmlns:a16="http://schemas.microsoft.com/office/drawing/2014/main" id="{FADB7035-887E-3378-91F7-6F195910A6A5}"/>
              </a:ext>
            </a:extLst>
          </p:cNvPr>
          <p:cNvSpPr>
            <a:spLocks noGrp="1"/>
          </p:cNvSpPr>
          <p:nvPr>
            <p:ph idx="1"/>
          </p:nvPr>
        </p:nvSpPr>
        <p:spPr>
          <a:xfrm>
            <a:off x="8643193" y="2418408"/>
            <a:ext cx="2942813" cy="3540265"/>
          </a:xfrm>
        </p:spPr>
        <p:txBody>
          <a:bodyPr>
            <a:normAutofit/>
          </a:bodyPr>
          <a:lstStyle/>
          <a:p>
            <a:r>
              <a:rPr lang="en-US" sz="2000" dirty="0" err="1"/>
              <a:t>NovosCuponsTest</a:t>
            </a:r>
            <a:endParaRPr lang="en-US" sz="2000" dirty="0"/>
          </a:p>
        </p:txBody>
      </p:sp>
      <p:sp>
        <p:nvSpPr>
          <p:cNvPr id="32" name="Rectangle 31">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199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m 2">
            <a:extLst>
              <a:ext uri="{FF2B5EF4-FFF2-40B4-BE49-F238E27FC236}">
                <a16:creationId xmlns:a16="http://schemas.microsoft.com/office/drawing/2014/main" id="{18B79682-BF71-E45F-5209-958DADFEF968}"/>
              </a:ext>
            </a:extLst>
          </p:cNvPr>
          <p:cNvPicPr>
            <a:picLocks noChangeAspect="1"/>
          </p:cNvPicPr>
          <p:nvPr/>
        </p:nvPicPr>
        <p:blipFill rotWithShape="1">
          <a:blip r:embed="rId2"/>
          <a:srcRect r="28766" b="4880"/>
          <a:stretch/>
        </p:blipFill>
        <p:spPr>
          <a:xfrm>
            <a:off x="20" y="430"/>
            <a:ext cx="8115276" cy="6408000"/>
          </a:xfrm>
          <a:prstGeom prst="rect">
            <a:avLst/>
          </a:prstGeom>
        </p:spPr>
      </p:pic>
      <p:sp>
        <p:nvSpPr>
          <p:cNvPr id="9" name="Content Placeholder 8">
            <a:extLst>
              <a:ext uri="{FF2B5EF4-FFF2-40B4-BE49-F238E27FC236}">
                <a16:creationId xmlns:a16="http://schemas.microsoft.com/office/drawing/2014/main" id="{FADB7035-887E-3378-91F7-6F195910A6A5}"/>
              </a:ext>
            </a:extLst>
          </p:cNvPr>
          <p:cNvSpPr>
            <a:spLocks noGrp="1"/>
          </p:cNvSpPr>
          <p:nvPr>
            <p:ph idx="1"/>
          </p:nvPr>
        </p:nvSpPr>
        <p:spPr>
          <a:xfrm>
            <a:off x="8643193" y="2418408"/>
            <a:ext cx="2942813" cy="3540265"/>
          </a:xfrm>
        </p:spPr>
        <p:txBody>
          <a:bodyPr>
            <a:normAutofit/>
          </a:bodyPr>
          <a:lstStyle/>
          <a:p>
            <a:r>
              <a:rPr lang="en-US" sz="2000" dirty="0" err="1"/>
              <a:t>scuponTest</a:t>
            </a:r>
            <a:endParaRPr lang="en-US" sz="2000" dirty="0"/>
          </a:p>
        </p:txBody>
      </p:sp>
      <p:sp>
        <p:nvSpPr>
          <p:cNvPr id="41" name="Rectangle 4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8352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617466-8E0B-306C-FFB6-A9A5B92B0C4F}"/>
              </a:ext>
            </a:extLst>
          </p:cNvPr>
          <p:cNvSpPr>
            <a:spLocks noGrp="1"/>
          </p:cNvSpPr>
          <p:nvPr>
            <p:ph type="title"/>
          </p:nvPr>
        </p:nvSpPr>
        <p:spPr/>
        <p:txBody>
          <a:bodyPr/>
          <a:lstStyle/>
          <a:p>
            <a:r>
              <a:rPr lang="pt-BR" dirty="0"/>
              <a:t>Requisitos funcionais</a:t>
            </a:r>
          </a:p>
        </p:txBody>
      </p:sp>
      <p:graphicFrame>
        <p:nvGraphicFramePr>
          <p:cNvPr id="7" name="Tabela 6">
            <a:extLst>
              <a:ext uri="{FF2B5EF4-FFF2-40B4-BE49-F238E27FC236}">
                <a16:creationId xmlns:a16="http://schemas.microsoft.com/office/drawing/2014/main" id="{AB05E461-6715-165D-BB59-957BE1A00B0F}"/>
              </a:ext>
            </a:extLst>
          </p:cNvPr>
          <p:cNvGraphicFramePr>
            <a:graphicFrameLocks noGrp="1"/>
          </p:cNvGraphicFramePr>
          <p:nvPr>
            <p:extLst>
              <p:ext uri="{D42A27DB-BD31-4B8C-83A1-F6EECF244321}">
                <p14:modId xmlns:p14="http://schemas.microsoft.com/office/powerpoint/2010/main" val="2561962788"/>
              </p:ext>
            </p:extLst>
          </p:nvPr>
        </p:nvGraphicFramePr>
        <p:xfrm>
          <a:off x="838200" y="1690688"/>
          <a:ext cx="10080000" cy="4490856"/>
        </p:xfrm>
        <a:graphic>
          <a:graphicData uri="http://schemas.openxmlformats.org/drawingml/2006/table">
            <a:tbl>
              <a:tblPr firstRow="1" firstCol="1" bandRow="1">
                <a:tableStyleId>{3B4B98B0-60AC-42C2-AFA5-B58CD77FA1E5}</a:tableStyleId>
              </a:tblPr>
              <a:tblGrid>
                <a:gridCol w="3360000">
                  <a:extLst>
                    <a:ext uri="{9D8B030D-6E8A-4147-A177-3AD203B41FA5}">
                      <a16:colId xmlns:a16="http://schemas.microsoft.com/office/drawing/2014/main" val="883329908"/>
                    </a:ext>
                  </a:extLst>
                </a:gridCol>
                <a:gridCol w="3360000">
                  <a:extLst>
                    <a:ext uri="{9D8B030D-6E8A-4147-A177-3AD203B41FA5}">
                      <a16:colId xmlns:a16="http://schemas.microsoft.com/office/drawing/2014/main" val="2198537383"/>
                    </a:ext>
                  </a:extLst>
                </a:gridCol>
                <a:gridCol w="3360000">
                  <a:extLst>
                    <a:ext uri="{9D8B030D-6E8A-4147-A177-3AD203B41FA5}">
                      <a16:colId xmlns:a16="http://schemas.microsoft.com/office/drawing/2014/main" val="1383061444"/>
                    </a:ext>
                  </a:extLst>
                </a:gridCol>
              </a:tblGrid>
              <a:tr h="565596">
                <a:tc gridSpan="3">
                  <a:txBody>
                    <a:bodyPr/>
                    <a:lstStyle/>
                    <a:p>
                      <a:pPr algn="l">
                        <a:tabLst>
                          <a:tab pos="5626100" algn="l"/>
                        </a:tabLst>
                      </a:pPr>
                      <a:r>
                        <a:rPr lang="pt-BR" sz="1200" dirty="0">
                          <a:effectLst/>
                        </a:rPr>
                        <a:t>Grupo: Cadastro de Livros</a:t>
                      </a:r>
                      <a:endParaRPr lang="pt-BR" sz="1200" dirty="0">
                        <a:effectLst/>
                        <a:latin typeface="Arial" panose="020B0604020202020204" pitchFamily="34" charset="0"/>
                        <a:ea typeface="Times New Roman" panose="02020603050405020304" pitchFamily="18" charset="0"/>
                      </a:endParaRPr>
                    </a:p>
                  </a:txBody>
                  <a:tcPr marL="68580" marR="6858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105507050"/>
                  </a:ext>
                </a:extLst>
              </a:tr>
              <a:tr h="565596">
                <a:tc>
                  <a:txBody>
                    <a:bodyPr/>
                    <a:lstStyle/>
                    <a:p>
                      <a:pPr algn="l"/>
                      <a:r>
                        <a:rPr lang="pt-BR" sz="1200" dirty="0">
                          <a:effectLst/>
                        </a:rPr>
                        <a:t>RF0011</a:t>
                      </a:r>
                      <a:endParaRPr lang="pt-BR" sz="1200" dirty="0">
                        <a:effectLst/>
                        <a:latin typeface="Arial" panose="020B0604020202020204" pitchFamily="34" charset="0"/>
                        <a:ea typeface="Times New Roman" panose="02020603050405020304" pitchFamily="18" charset="0"/>
                      </a:endParaRPr>
                    </a:p>
                  </a:txBody>
                  <a:tcPr marL="68580" marR="68580" marT="0" marB="0"/>
                </a:tc>
                <a:tc>
                  <a:txBody>
                    <a:bodyPr/>
                    <a:lstStyle/>
                    <a:p>
                      <a:pPr algn="l"/>
                      <a:r>
                        <a:rPr lang="pt-BR" sz="1200" dirty="0">
                          <a:effectLst/>
                        </a:rPr>
                        <a:t>Cadastrar livro</a:t>
                      </a:r>
                      <a:endParaRPr lang="pt-BR" sz="1200" dirty="0">
                        <a:effectLst/>
                        <a:latin typeface="Arial" panose="020B0604020202020204" pitchFamily="34" charset="0"/>
                        <a:ea typeface="Times New Roman" panose="02020603050405020304" pitchFamily="18" charset="0"/>
                      </a:endParaRPr>
                    </a:p>
                  </a:txBody>
                  <a:tcPr marL="68580" marR="68580" marT="0" marB="0"/>
                </a:tc>
                <a:tc>
                  <a:txBody>
                    <a:bodyPr/>
                    <a:lstStyle/>
                    <a:p>
                      <a:pPr algn="l">
                        <a:tabLst>
                          <a:tab pos="5626100" algn="l"/>
                        </a:tabLst>
                      </a:pPr>
                      <a:r>
                        <a:rPr lang="pt-BR" sz="1200">
                          <a:effectLst/>
                        </a:rPr>
                        <a:t>O sistema deve manter um cadastro único para livros.</a:t>
                      </a:r>
                      <a:endParaRPr lang="pt-BR" sz="12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775249502"/>
                  </a:ext>
                </a:extLst>
              </a:tr>
              <a:tr h="565596">
                <a:tc>
                  <a:txBody>
                    <a:bodyPr/>
                    <a:lstStyle/>
                    <a:p>
                      <a:pPr algn="l">
                        <a:tabLst>
                          <a:tab pos="5626100" algn="l"/>
                        </a:tabLst>
                      </a:pPr>
                      <a:r>
                        <a:rPr lang="pt-BR" sz="1200" dirty="0">
                          <a:effectLst/>
                        </a:rPr>
                        <a:t>RF0012</a:t>
                      </a:r>
                      <a:endParaRPr lang="pt-BR" sz="1200" dirty="0">
                        <a:effectLst/>
                        <a:latin typeface="Arial" panose="020B0604020202020204" pitchFamily="34" charset="0"/>
                        <a:ea typeface="Times New Roman" panose="02020603050405020304" pitchFamily="18" charset="0"/>
                      </a:endParaRPr>
                    </a:p>
                  </a:txBody>
                  <a:tcPr marL="68580" marR="68580" marT="0" marB="0"/>
                </a:tc>
                <a:tc>
                  <a:txBody>
                    <a:bodyPr/>
                    <a:lstStyle/>
                    <a:p>
                      <a:pPr algn="l">
                        <a:tabLst>
                          <a:tab pos="5626100" algn="l"/>
                        </a:tabLst>
                      </a:pPr>
                      <a:r>
                        <a:rPr lang="pt-BR" sz="1200">
                          <a:effectLst/>
                        </a:rPr>
                        <a:t>Inativar cadastro de livro</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pPr algn="l">
                        <a:tabLst>
                          <a:tab pos="5626100" algn="l"/>
                        </a:tabLst>
                      </a:pPr>
                      <a:r>
                        <a:rPr lang="pt-BR" sz="1200" dirty="0">
                          <a:effectLst/>
                        </a:rPr>
                        <a:t>O sistema deve possibilitar que livros sejam inativados.</a:t>
                      </a:r>
                      <a:endParaRPr lang="pt-BR" sz="12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280948375"/>
                  </a:ext>
                </a:extLst>
              </a:tr>
              <a:tr h="565596">
                <a:tc>
                  <a:txBody>
                    <a:bodyPr/>
                    <a:lstStyle/>
                    <a:p>
                      <a:pPr algn="l">
                        <a:tabLst>
                          <a:tab pos="5626100" algn="l"/>
                        </a:tabLst>
                      </a:pPr>
                      <a:r>
                        <a:rPr lang="pt-BR" sz="1200">
                          <a:effectLst/>
                        </a:rPr>
                        <a:t>RF0013</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pPr algn="l">
                        <a:tabLst>
                          <a:tab pos="5626100" algn="l"/>
                        </a:tabLst>
                      </a:pPr>
                      <a:r>
                        <a:rPr lang="pt-BR" sz="1200" dirty="0">
                          <a:effectLst/>
                        </a:rPr>
                        <a:t>Inativar livro de forma automática</a:t>
                      </a:r>
                      <a:endParaRPr lang="pt-BR" sz="1200" dirty="0">
                        <a:effectLst/>
                        <a:latin typeface="Arial" panose="020B0604020202020204" pitchFamily="34" charset="0"/>
                        <a:ea typeface="Times New Roman" panose="02020603050405020304" pitchFamily="18" charset="0"/>
                      </a:endParaRPr>
                    </a:p>
                  </a:txBody>
                  <a:tcPr marL="68580" marR="68580" marT="0" marB="0"/>
                </a:tc>
                <a:tc>
                  <a:txBody>
                    <a:bodyPr/>
                    <a:lstStyle/>
                    <a:p>
                      <a:pPr algn="l">
                        <a:tabLst>
                          <a:tab pos="5626100" algn="l"/>
                        </a:tabLst>
                      </a:pPr>
                      <a:r>
                        <a:rPr lang="pt-BR" sz="1200">
                          <a:effectLst/>
                        </a:rPr>
                        <a:t>O sistema deve inativar livros sem estoque e que não possuem venda com valor inferior a parâmetro predefinido no sistema.</a:t>
                      </a:r>
                      <a:endParaRPr lang="pt-BR" sz="12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820678912"/>
                  </a:ext>
                </a:extLst>
              </a:tr>
              <a:tr h="565596">
                <a:tc>
                  <a:txBody>
                    <a:bodyPr/>
                    <a:lstStyle/>
                    <a:p>
                      <a:pPr algn="l">
                        <a:tabLst>
                          <a:tab pos="5626100" algn="l"/>
                        </a:tabLst>
                      </a:pPr>
                      <a:r>
                        <a:rPr lang="pt-BR" sz="1200">
                          <a:effectLst/>
                        </a:rPr>
                        <a:t>RF0014</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pPr algn="l">
                        <a:tabLst>
                          <a:tab pos="5626100" algn="l"/>
                        </a:tabLst>
                      </a:pPr>
                      <a:r>
                        <a:rPr lang="pt-BR" sz="1200" dirty="0">
                          <a:effectLst/>
                        </a:rPr>
                        <a:t>Alterar cadastro de livro</a:t>
                      </a:r>
                      <a:endParaRPr lang="pt-BR" sz="1200" dirty="0">
                        <a:effectLst/>
                        <a:latin typeface="Arial" panose="020B0604020202020204" pitchFamily="34" charset="0"/>
                        <a:ea typeface="Times New Roman" panose="02020603050405020304" pitchFamily="18" charset="0"/>
                      </a:endParaRPr>
                    </a:p>
                  </a:txBody>
                  <a:tcPr marL="68580" marR="68580" marT="0" marB="0"/>
                </a:tc>
                <a:tc>
                  <a:txBody>
                    <a:bodyPr/>
                    <a:lstStyle/>
                    <a:p>
                      <a:pPr algn="l">
                        <a:tabLst>
                          <a:tab pos="5626100" algn="l"/>
                        </a:tabLst>
                      </a:pPr>
                      <a:r>
                        <a:rPr lang="pt-BR" sz="1200" dirty="0">
                          <a:effectLst/>
                        </a:rPr>
                        <a:t>O sistema deve possibilitar a alteração de dados cadastrais para os livros.</a:t>
                      </a:r>
                      <a:endParaRPr lang="pt-BR" sz="12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51498799"/>
                  </a:ext>
                </a:extLst>
              </a:tr>
              <a:tr h="926426">
                <a:tc>
                  <a:txBody>
                    <a:bodyPr/>
                    <a:lstStyle/>
                    <a:p>
                      <a:pPr algn="l">
                        <a:tabLst>
                          <a:tab pos="5626100" algn="l"/>
                        </a:tabLst>
                      </a:pPr>
                      <a:r>
                        <a:rPr lang="pt-BR" sz="1200">
                          <a:effectLst/>
                        </a:rPr>
                        <a:t>RF0015</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pPr algn="l">
                        <a:tabLst>
                          <a:tab pos="5626100" algn="l"/>
                        </a:tabLst>
                      </a:pPr>
                      <a:r>
                        <a:rPr lang="pt-BR" sz="1200">
                          <a:effectLst/>
                        </a:rPr>
                        <a:t>Consulta de livros</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pPr algn="l">
                        <a:tabLst>
                          <a:tab pos="5626100" algn="l"/>
                        </a:tabLst>
                      </a:pPr>
                      <a:r>
                        <a:rPr lang="pt-BR" sz="1200" dirty="0">
                          <a:effectLst/>
                        </a:rPr>
                        <a:t>O sistema deve possibilitar que um livro seja consulta</a:t>
                      </a:r>
                    </a:p>
                    <a:p>
                      <a:pPr algn="l">
                        <a:tabLst>
                          <a:tab pos="5626100" algn="l"/>
                        </a:tabLst>
                      </a:pPr>
                      <a:r>
                        <a:rPr lang="pt-BR" sz="1200" dirty="0">
                          <a:effectLst/>
                        </a:rPr>
                        <a:t>do com base em um filtro definido pelo usuário. Todos os campos utilizados para identificação do livro podem ser utilizados como filtro, tanto de forma combinada como de forma isolada.</a:t>
                      </a:r>
                      <a:endParaRPr lang="pt-BR" sz="12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970870348"/>
                  </a:ext>
                </a:extLst>
              </a:tr>
              <a:tr h="565596">
                <a:tc>
                  <a:txBody>
                    <a:bodyPr/>
                    <a:lstStyle/>
                    <a:p>
                      <a:pPr algn="l">
                        <a:tabLst>
                          <a:tab pos="5626100" algn="l"/>
                        </a:tabLst>
                      </a:pPr>
                      <a:r>
                        <a:rPr lang="pt-BR" sz="1200">
                          <a:effectLst/>
                        </a:rPr>
                        <a:t>RF0016</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pPr algn="l">
                        <a:tabLst>
                          <a:tab pos="5626100" algn="l"/>
                        </a:tabLst>
                      </a:pPr>
                      <a:r>
                        <a:rPr lang="pt-BR" sz="1200">
                          <a:effectLst/>
                        </a:rPr>
                        <a:t>Ativar cadastro de livros</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pPr algn="l">
                        <a:tabLst>
                          <a:tab pos="5626100" algn="l"/>
                        </a:tabLst>
                      </a:pPr>
                      <a:r>
                        <a:rPr lang="pt-BR" sz="1200" dirty="0">
                          <a:effectLst/>
                        </a:rPr>
                        <a:t>Deve ser possível ativar o cadastro de um livro.</a:t>
                      </a:r>
                      <a:endParaRPr lang="pt-BR" sz="12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704952233"/>
                  </a:ext>
                </a:extLst>
              </a:tr>
            </a:tbl>
          </a:graphicData>
        </a:graphic>
      </p:graphicFrame>
    </p:spTree>
    <p:extLst>
      <p:ext uri="{BB962C8B-B14F-4D97-AF65-F5344CB8AC3E}">
        <p14:creationId xmlns:p14="http://schemas.microsoft.com/office/powerpoint/2010/main" val="2165774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a:extLst>
              <a:ext uri="{FF2B5EF4-FFF2-40B4-BE49-F238E27FC236}">
                <a16:creationId xmlns:a16="http://schemas.microsoft.com/office/drawing/2014/main" id="{CD7EE280-378C-50DC-B967-56177460F940}"/>
              </a:ext>
            </a:extLst>
          </p:cNvPr>
          <p:cNvGraphicFramePr>
            <a:graphicFrameLocks noGrp="1"/>
          </p:cNvGraphicFramePr>
          <p:nvPr>
            <p:extLst>
              <p:ext uri="{D42A27DB-BD31-4B8C-83A1-F6EECF244321}">
                <p14:modId xmlns:p14="http://schemas.microsoft.com/office/powerpoint/2010/main" val="1209551512"/>
              </p:ext>
            </p:extLst>
          </p:nvPr>
        </p:nvGraphicFramePr>
        <p:xfrm>
          <a:off x="1155074" y="782166"/>
          <a:ext cx="10080000" cy="4852784"/>
        </p:xfrm>
        <a:graphic>
          <a:graphicData uri="http://schemas.openxmlformats.org/drawingml/2006/table">
            <a:tbl>
              <a:tblPr firstRow="1" firstCol="1" bandRow="1">
                <a:tableStyleId>{3B4B98B0-60AC-42C2-AFA5-B58CD77FA1E5}</a:tableStyleId>
              </a:tblPr>
              <a:tblGrid>
                <a:gridCol w="3360000">
                  <a:extLst>
                    <a:ext uri="{9D8B030D-6E8A-4147-A177-3AD203B41FA5}">
                      <a16:colId xmlns:a16="http://schemas.microsoft.com/office/drawing/2014/main" val="79114260"/>
                    </a:ext>
                  </a:extLst>
                </a:gridCol>
                <a:gridCol w="3360000">
                  <a:extLst>
                    <a:ext uri="{9D8B030D-6E8A-4147-A177-3AD203B41FA5}">
                      <a16:colId xmlns:a16="http://schemas.microsoft.com/office/drawing/2014/main" val="273236786"/>
                    </a:ext>
                  </a:extLst>
                </a:gridCol>
                <a:gridCol w="3360000">
                  <a:extLst>
                    <a:ext uri="{9D8B030D-6E8A-4147-A177-3AD203B41FA5}">
                      <a16:colId xmlns:a16="http://schemas.microsoft.com/office/drawing/2014/main" val="556270680"/>
                    </a:ext>
                  </a:extLst>
                </a:gridCol>
              </a:tblGrid>
              <a:tr h="323272">
                <a:tc gridSpan="3">
                  <a:txBody>
                    <a:bodyPr/>
                    <a:lstStyle/>
                    <a:p>
                      <a:pPr>
                        <a:tabLst>
                          <a:tab pos="5626100" algn="l"/>
                        </a:tabLst>
                      </a:pPr>
                      <a:r>
                        <a:rPr lang="pt-BR" sz="1200">
                          <a:effectLst/>
                        </a:rPr>
                        <a:t>Grupo: Cadastro de Clientes</a:t>
                      </a:r>
                      <a:endParaRPr lang="pt-BR" sz="1200">
                        <a:effectLst/>
                        <a:latin typeface="Arial" panose="020B0604020202020204" pitchFamily="34" charset="0"/>
                        <a:ea typeface="Times New Roman" panose="02020603050405020304" pitchFamily="18" charset="0"/>
                      </a:endParaRPr>
                    </a:p>
                  </a:txBody>
                  <a:tcPr marL="68580" marR="6858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995526820"/>
                  </a:ext>
                </a:extLst>
              </a:tr>
              <a:tr h="323272">
                <a:tc>
                  <a:txBody>
                    <a:bodyPr/>
                    <a:lstStyle/>
                    <a:p>
                      <a:r>
                        <a:rPr lang="pt-BR" sz="1200">
                          <a:effectLst/>
                        </a:rPr>
                        <a:t>RF0021</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r>
                        <a:rPr lang="pt-BR" sz="1200">
                          <a:effectLst/>
                        </a:rPr>
                        <a:t>Cadastrar cliente</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pPr>
                        <a:tabLst>
                          <a:tab pos="5626100" algn="l"/>
                        </a:tabLst>
                      </a:pPr>
                      <a:r>
                        <a:rPr lang="pt-BR" sz="1200">
                          <a:effectLst/>
                        </a:rPr>
                        <a:t>O sistema deve possibilitar o cadastro de clientes.</a:t>
                      </a:r>
                      <a:endParaRPr lang="pt-BR" sz="12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911765424"/>
                  </a:ext>
                </a:extLst>
              </a:tr>
              <a:tr h="323272">
                <a:tc>
                  <a:txBody>
                    <a:bodyPr/>
                    <a:lstStyle/>
                    <a:p>
                      <a:r>
                        <a:rPr lang="pt-BR" sz="1200">
                          <a:effectLst/>
                        </a:rPr>
                        <a:t>RF0022</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r>
                        <a:rPr lang="pt-BR" sz="1200">
                          <a:effectLst/>
                        </a:rPr>
                        <a:t>Alterar cliente</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pPr>
                        <a:tabLst>
                          <a:tab pos="5626100" algn="l"/>
                        </a:tabLst>
                      </a:pPr>
                      <a:r>
                        <a:rPr lang="pt-BR" sz="1200">
                          <a:effectLst/>
                        </a:rPr>
                        <a:t>O sistema deve possibilitar a alteração de dados cadastrais de clientes.</a:t>
                      </a:r>
                      <a:endParaRPr lang="pt-BR" sz="12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288756373"/>
                  </a:ext>
                </a:extLst>
              </a:tr>
              <a:tr h="323272">
                <a:tc>
                  <a:txBody>
                    <a:bodyPr/>
                    <a:lstStyle/>
                    <a:p>
                      <a:r>
                        <a:rPr lang="pt-BR" sz="1200">
                          <a:effectLst/>
                        </a:rPr>
                        <a:t>RF0023</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pPr>
                        <a:tabLst>
                          <a:tab pos="5626100" algn="l"/>
                        </a:tabLst>
                      </a:pPr>
                      <a:r>
                        <a:rPr lang="pt-BR" sz="1200">
                          <a:effectLst/>
                        </a:rPr>
                        <a:t>Inativar cadastro de cliente</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pPr>
                        <a:tabLst>
                          <a:tab pos="5626100" algn="l"/>
                        </a:tabLst>
                      </a:pPr>
                      <a:r>
                        <a:rPr lang="pt-BR" sz="1200">
                          <a:effectLst/>
                        </a:rPr>
                        <a:t>O sistema deve possibilitar que clientes sejam inativados.</a:t>
                      </a:r>
                      <a:endParaRPr lang="pt-BR" sz="12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288734291"/>
                  </a:ext>
                </a:extLst>
              </a:tr>
              <a:tr h="955867">
                <a:tc>
                  <a:txBody>
                    <a:bodyPr/>
                    <a:lstStyle/>
                    <a:p>
                      <a:r>
                        <a:rPr lang="pt-BR" sz="1200">
                          <a:effectLst/>
                        </a:rPr>
                        <a:t>RF0024</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pPr>
                        <a:tabLst>
                          <a:tab pos="5626100" algn="l"/>
                        </a:tabLst>
                      </a:pPr>
                      <a:r>
                        <a:rPr lang="pt-BR" sz="1200" dirty="0">
                          <a:effectLst/>
                        </a:rPr>
                        <a:t>Consulta de clientes</a:t>
                      </a:r>
                      <a:endParaRPr lang="pt-BR" sz="1200" dirty="0">
                        <a:effectLst/>
                        <a:latin typeface="Arial" panose="020B0604020202020204" pitchFamily="34" charset="0"/>
                        <a:ea typeface="Times New Roman" panose="02020603050405020304" pitchFamily="18" charset="0"/>
                      </a:endParaRPr>
                    </a:p>
                  </a:txBody>
                  <a:tcPr marL="68580" marR="68580" marT="0" marB="0"/>
                </a:tc>
                <a:tc>
                  <a:txBody>
                    <a:bodyPr/>
                    <a:lstStyle/>
                    <a:p>
                      <a:pPr>
                        <a:tabLst>
                          <a:tab pos="5626100" algn="l"/>
                        </a:tabLst>
                      </a:pPr>
                      <a:r>
                        <a:rPr lang="pt-BR" sz="1200" dirty="0">
                          <a:effectLst/>
                        </a:rPr>
                        <a:t>O sistema deve possibilitar que um cliente seja consultado com base em um filtro definido pelo usuário. Todos os campos utilizados para identificação do cliente podem ser utilizados como filtro, tanto de forma combinada como de forma isolada.</a:t>
                      </a:r>
                      <a:endParaRPr lang="pt-BR" sz="12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541392441"/>
                  </a:ext>
                </a:extLst>
              </a:tr>
              <a:tr h="477934">
                <a:tc>
                  <a:txBody>
                    <a:bodyPr/>
                    <a:lstStyle/>
                    <a:p>
                      <a:r>
                        <a:rPr lang="pt-BR" sz="1200">
                          <a:effectLst/>
                        </a:rPr>
                        <a:t>RF0025</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r>
                        <a:rPr lang="pt-BR" sz="1200">
                          <a:effectLst/>
                        </a:rPr>
                        <a:t>Consulta de transações</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pPr>
                        <a:tabLst>
                          <a:tab pos="5626100" algn="l"/>
                        </a:tabLst>
                      </a:pPr>
                      <a:r>
                        <a:rPr lang="pt-BR" sz="1200">
                          <a:effectLst/>
                        </a:rPr>
                        <a:t>O sistema deve disponibilizar no cadastro de clientes a consulta de todas transações já realizadas por ele.</a:t>
                      </a:r>
                      <a:endParaRPr lang="pt-BR" sz="12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269716744"/>
                  </a:ext>
                </a:extLst>
              </a:tr>
              <a:tr h="637245">
                <a:tc>
                  <a:txBody>
                    <a:bodyPr/>
                    <a:lstStyle/>
                    <a:p>
                      <a:r>
                        <a:rPr lang="pt-BR" sz="1200">
                          <a:effectLst/>
                        </a:rPr>
                        <a:t>RF0026</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r>
                        <a:rPr lang="pt-BR" sz="1200">
                          <a:effectLst/>
                        </a:rPr>
                        <a:t>Cadastro de endereços de entrega</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pPr>
                        <a:tabLst>
                          <a:tab pos="5626100" algn="l"/>
                        </a:tabLst>
                      </a:pPr>
                      <a:r>
                        <a:rPr lang="pt-BR" sz="1200">
                          <a:effectLst/>
                        </a:rPr>
                        <a:t>Deve ser possível associar diversos endereços de entrega ao cadastro de um cliente. Cada cadastro de endereço deve ser identificado com um nome composto de uma frase curta. </a:t>
                      </a:r>
                      <a:endParaRPr lang="pt-BR" sz="12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234299198"/>
                  </a:ext>
                </a:extLst>
              </a:tr>
              <a:tr h="477934">
                <a:tc>
                  <a:txBody>
                    <a:bodyPr/>
                    <a:lstStyle/>
                    <a:p>
                      <a:r>
                        <a:rPr lang="pt-BR" sz="1200">
                          <a:effectLst/>
                        </a:rPr>
                        <a:t>RF0027</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r>
                        <a:rPr lang="pt-BR" sz="1200">
                          <a:effectLst/>
                        </a:rPr>
                        <a:t>Cadastro de cartões de crédito</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pPr>
                        <a:tabLst>
                          <a:tab pos="5626100" algn="l"/>
                        </a:tabLst>
                      </a:pPr>
                      <a:r>
                        <a:rPr lang="pt-BR" sz="1200">
                          <a:effectLst/>
                        </a:rPr>
                        <a:t>Deve ser possível associar diversos cartões de crédito ao cadastro de um cliente. Deve haver um cartão de crédito configurado como preferencial. </a:t>
                      </a:r>
                      <a:endParaRPr lang="pt-BR" sz="12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724947672"/>
                  </a:ext>
                </a:extLst>
              </a:tr>
              <a:tr h="477934">
                <a:tc>
                  <a:txBody>
                    <a:bodyPr/>
                    <a:lstStyle/>
                    <a:p>
                      <a:r>
                        <a:rPr lang="pt-BR" sz="1200">
                          <a:effectLst/>
                        </a:rPr>
                        <a:t>RF0028</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r>
                        <a:rPr lang="pt-BR" sz="1200">
                          <a:effectLst/>
                        </a:rPr>
                        <a:t>Alteração apenas de senha</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pPr>
                        <a:tabLst>
                          <a:tab pos="5626100" algn="l"/>
                        </a:tabLst>
                      </a:pPr>
                      <a:r>
                        <a:rPr lang="pt-BR" sz="1200" dirty="0">
                          <a:effectLst/>
                        </a:rPr>
                        <a:t>O sistema deve possibilitar que a senha do usuário seja alterada sem que seja necessária a alteração de todos os dados cadastrais. </a:t>
                      </a:r>
                      <a:endParaRPr lang="pt-BR" sz="12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355296154"/>
                  </a:ext>
                </a:extLst>
              </a:tr>
            </a:tbl>
          </a:graphicData>
        </a:graphic>
      </p:graphicFrame>
    </p:spTree>
    <p:extLst>
      <p:ext uri="{BB962C8B-B14F-4D97-AF65-F5344CB8AC3E}">
        <p14:creationId xmlns:p14="http://schemas.microsoft.com/office/powerpoint/2010/main" val="1361871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C96984-58AF-D1BE-E281-CAE7CCFF929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Protótipo das Telas</a:t>
            </a:r>
          </a:p>
        </p:txBody>
      </p:sp>
      <p:pic>
        <p:nvPicPr>
          <p:cNvPr id="4" name="Imagem 4" descr="Interface gráfica do usuário, Site&#10;&#10;Descrição gerada automaticamente">
            <a:extLst>
              <a:ext uri="{FF2B5EF4-FFF2-40B4-BE49-F238E27FC236}">
                <a16:creationId xmlns:a16="http://schemas.microsoft.com/office/drawing/2014/main" id="{8AC78519-8865-8212-5D8D-F18DEB1B20B9}"/>
              </a:ext>
            </a:extLst>
          </p:cNvPr>
          <p:cNvPicPr>
            <a:picLocks noGrp="1" noChangeAspect="1"/>
          </p:cNvPicPr>
          <p:nvPr>
            <p:ph idx="1"/>
          </p:nvPr>
        </p:nvPicPr>
        <p:blipFill>
          <a:blip r:embed="rId2"/>
          <a:stretch>
            <a:fillRect/>
          </a:stretch>
        </p:blipFill>
        <p:spPr>
          <a:xfrm>
            <a:off x="1552980" y="1966293"/>
            <a:ext cx="9086039" cy="4452160"/>
          </a:xfrm>
          <a:prstGeom prst="rect">
            <a:avLst/>
          </a:prstGeom>
        </p:spPr>
      </p:pic>
    </p:spTree>
    <p:extLst>
      <p:ext uri="{BB962C8B-B14F-4D97-AF65-F5344CB8AC3E}">
        <p14:creationId xmlns:p14="http://schemas.microsoft.com/office/powerpoint/2010/main" val="1280382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a 3">
            <a:extLst>
              <a:ext uri="{FF2B5EF4-FFF2-40B4-BE49-F238E27FC236}">
                <a16:creationId xmlns:a16="http://schemas.microsoft.com/office/drawing/2014/main" id="{3F891E4D-8A1A-918D-4DB6-B5F5F8D1D9BF}"/>
              </a:ext>
            </a:extLst>
          </p:cNvPr>
          <p:cNvGraphicFramePr>
            <a:graphicFrameLocks noGrp="1"/>
          </p:cNvGraphicFramePr>
          <p:nvPr>
            <p:extLst>
              <p:ext uri="{D42A27DB-BD31-4B8C-83A1-F6EECF244321}">
                <p14:modId xmlns:p14="http://schemas.microsoft.com/office/powerpoint/2010/main" val="1717539897"/>
              </p:ext>
            </p:extLst>
          </p:nvPr>
        </p:nvGraphicFramePr>
        <p:xfrm>
          <a:off x="696000" y="137312"/>
          <a:ext cx="10800000" cy="6583376"/>
        </p:xfrm>
        <a:graphic>
          <a:graphicData uri="http://schemas.openxmlformats.org/drawingml/2006/table">
            <a:tbl>
              <a:tblPr firstRow="1" firstCol="1" bandRow="1">
                <a:tableStyleId>{3B4B98B0-60AC-42C2-AFA5-B58CD77FA1E5}</a:tableStyleId>
              </a:tblPr>
              <a:tblGrid>
                <a:gridCol w="3632728">
                  <a:extLst>
                    <a:ext uri="{9D8B030D-6E8A-4147-A177-3AD203B41FA5}">
                      <a16:colId xmlns:a16="http://schemas.microsoft.com/office/drawing/2014/main" val="584562537"/>
                    </a:ext>
                  </a:extLst>
                </a:gridCol>
                <a:gridCol w="3534544">
                  <a:extLst>
                    <a:ext uri="{9D8B030D-6E8A-4147-A177-3AD203B41FA5}">
                      <a16:colId xmlns:a16="http://schemas.microsoft.com/office/drawing/2014/main" val="2998130730"/>
                    </a:ext>
                  </a:extLst>
                </a:gridCol>
                <a:gridCol w="3632728">
                  <a:extLst>
                    <a:ext uri="{9D8B030D-6E8A-4147-A177-3AD203B41FA5}">
                      <a16:colId xmlns:a16="http://schemas.microsoft.com/office/drawing/2014/main" val="670125008"/>
                    </a:ext>
                  </a:extLst>
                </a:gridCol>
              </a:tblGrid>
              <a:tr h="227540">
                <a:tc gridSpan="3">
                  <a:txBody>
                    <a:bodyPr/>
                    <a:lstStyle/>
                    <a:p>
                      <a:pPr>
                        <a:spcAft>
                          <a:spcPts val="600"/>
                        </a:spcAft>
                      </a:pPr>
                      <a:r>
                        <a:rPr lang="pt-BR" sz="900">
                          <a:effectLst/>
                        </a:rPr>
                        <a:t>Grupo: Gerenciar Vendas Eletrônicas</a:t>
                      </a:r>
                      <a:endParaRPr lang="pt-BR" sz="900">
                        <a:effectLst/>
                        <a:latin typeface="Arial" panose="020B0604020202020204" pitchFamily="34" charset="0"/>
                        <a:ea typeface="Times New Roman" panose="02020603050405020304" pitchFamily="18" charset="0"/>
                      </a:endParaRPr>
                    </a:p>
                  </a:txBody>
                  <a:tcPr marL="91136" marR="91136" marT="45568" marB="45568"/>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29715587"/>
                  </a:ext>
                </a:extLst>
              </a:tr>
              <a:tr h="546823">
                <a:tc>
                  <a:txBody>
                    <a:bodyPr/>
                    <a:lstStyle/>
                    <a:p>
                      <a:r>
                        <a:rPr lang="pt-BR" sz="1200">
                          <a:effectLst/>
                        </a:rPr>
                        <a:t>RF0031</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r>
                        <a:rPr lang="pt-BR" sz="1200" dirty="0">
                          <a:effectLst/>
                        </a:rPr>
                        <a:t>Gerenciar carrinho de compra</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a:tabLst>
                          <a:tab pos="5626100" algn="l"/>
                        </a:tabLst>
                      </a:pPr>
                      <a:r>
                        <a:rPr lang="pt-BR" sz="900" dirty="0">
                          <a:effectLst/>
                        </a:rPr>
                        <a:t>O sistema deve permitir que produtos sejam colocados em um repositório temporário para futura compra (carrinho de compra). Deve ser possível adicionar, alterar e excluir itens de compra no carrinho. Também deve ser possível visualizar os itens no carrinho.</a:t>
                      </a:r>
                      <a:endParaRPr lang="pt-BR" sz="9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1751692"/>
                  </a:ext>
                </a:extLst>
              </a:tr>
              <a:tr h="410117">
                <a:tc>
                  <a:txBody>
                    <a:bodyPr/>
                    <a:lstStyle/>
                    <a:p>
                      <a:r>
                        <a:rPr lang="pt-BR" sz="1200">
                          <a:effectLst/>
                        </a:rPr>
                        <a:t>RF0032</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r>
                        <a:rPr lang="pt-BR" sz="1200" dirty="0">
                          <a:effectLst/>
                        </a:rPr>
                        <a:t>Definir quantidade de itens no para o carrinho</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a:tabLst>
                          <a:tab pos="5626100" algn="l"/>
                        </a:tabLst>
                      </a:pPr>
                      <a:r>
                        <a:rPr lang="pt-BR" sz="900">
                          <a:effectLst/>
                        </a:rPr>
                        <a:t>Deve ser possível editar a quantidade de cada item ao adicionar um produto no carrinho. Também deve ser possível editar a quantidade de itens de um carrinho na visualização dos itens já adicionados.</a:t>
                      </a:r>
                      <a:endParaRPr lang="pt-BR" sz="9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100523085"/>
                  </a:ext>
                </a:extLst>
              </a:tr>
              <a:tr h="136706">
                <a:tc>
                  <a:txBody>
                    <a:bodyPr/>
                    <a:lstStyle/>
                    <a:p>
                      <a:r>
                        <a:rPr lang="pt-BR" sz="1200">
                          <a:effectLst/>
                        </a:rPr>
                        <a:t>RF0033</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r>
                        <a:rPr lang="pt-BR" sz="1200">
                          <a:effectLst/>
                        </a:rPr>
                        <a:t>Realizar compra</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a:tabLst>
                          <a:tab pos="5626100" algn="l"/>
                        </a:tabLst>
                      </a:pPr>
                      <a:r>
                        <a:rPr lang="pt-BR" sz="900" dirty="0">
                          <a:effectLst/>
                        </a:rPr>
                        <a:t>Deve ser possível a partir de um carrinho de compra realizar uma compra.</a:t>
                      </a:r>
                      <a:endParaRPr lang="pt-BR" sz="9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992106417"/>
                  </a:ext>
                </a:extLst>
              </a:tr>
              <a:tr h="273411">
                <a:tc>
                  <a:txBody>
                    <a:bodyPr/>
                    <a:lstStyle/>
                    <a:p>
                      <a:r>
                        <a:rPr lang="pt-BR" sz="1200">
                          <a:effectLst/>
                        </a:rPr>
                        <a:t>RF0034</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r>
                        <a:rPr lang="pt-BR" sz="1200">
                          <a:effectLst/>
                        </a:rPr>
                        <a:t>Calcular frete</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a:tabLst>
                          <a:tab pos="5626100" algn="l"/>
                        </a:tabLst>
                      </a:pPr>
                      <a:r>
                        <a:rPr lang="pt-BR" sz="900">
                          <a:effectLst/>
                        </a:rPr>
                        <a:t>O sistema deve calcular o frete da compra com base nos itens selecionados e o endereço apontado pelo cliente.</a:t>
                      </a:r>
                      <a:endParaRPr lang="pt-BR" sz="9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90006608"/>
                  </a:ext>
                </a:extLst>
              </a:tr>
              <a:tr h="546823">
                <a:tc>
                  <a:txBody>
                    <a:bodyPr/>
                    <a:lstStyle/>
                    <a:p>
                      <a:r>
                        <a:rPr lang="pt-BR" sz="1200" dirty="0">
                          <a:effectLst/>
                        </a:rPr>
                        <a:t>RF0035</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r>
                        <a:rPr lang="pt-BR" sz="1200">
                          <a:effectLst/>
                        </a:rPr>
                        <a:t>Selecionar endereço de entrega</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a:tabLst>
                          <a:tab pos="5626100" algn="l"/>
                        </a:tabLst>
                      </a:pPr>
                      <a:r>
                        <a:rPr lang="pt-BR" sz="900" dirty="0">
                          <a:effectLst/>
                        </a:rPr>
                        <a:t>O cliente pode selecionar qualquer endereço de entrega previamente cadastrado em seu perfil ou um novo endereço de entrega pode ser cadastrado. Caso um novo endereço de entrega seja inserido, deve-se dar a possibilidade que o mesmo seja incorporado ao perfil do cliente.</a:t>
                      </a:r>
                      <a:endParaRPr lang="pt-BR" sz="9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279236578"/>
                  </a:ext>
                </a:extLst>
              </a:tr>
              <a:tr h="1093645">
                <a:tc>
                  <a:txBody>
                    <a:bodyPr/>
                    <a:lstStyle/>
                    <a:p>
                      <a:r>
                        <a:rPr lang="pt-BR" sz="1200">
                          <a:effectLst/>
                        </a:rPr>
                        <a:t>RF0036</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r>
                        <a:rPr lang="pt-BR" sz="1200" dirty="0">
                          <a:effectLst/>
                        </a:rPr>
                        <a:t>Selecionar forma de pagamento</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a:tabLst>
                          <a:tab pos="5626100" algn="l"/>
                        </a:tabLst>
                      </a:pPr>
                      <a:r>
                        <a:rPr lang="pt-BR" sz="900" dirty="0">
                          <a:effectLst/>
                        </a:rPr>
                        <a:t>O cliente pode selecionar qualquer cartão de crédito previamente cadastrado em seu perfil ou um novo cartão de crédito pode ser cadastrado. Caso um novo cartão de crédito seja cadastrado, deve-se dar a possibilidade que o mesmo seja incorporado ao perfil do cliente.</a:t>
                      </a:r>
                    </a:p>
                    <a:p>
                      <a:pPr>
                        <a:tabLst>
                          <a:tab pos="5626100" algn="l"/>
                        </a:tabLst>
                      </a:pPr>
                      <a:r>
                        <a:rPr lang="pt-BR" sz="900" dirty="0">
                          <a:effectLst/>
                        </a:rPr>
                        <a:t>O cliente também poderá utilizar um cupom de troca ou um cupom promocional válido.</a:t>
                      </a:r>
                    </a:p>
                    <a:p>
                      <a:pPr>
                        <a:tabLst>
                          <a:tab pos="5626100" algn="l"/>
                        </a:tabLst>
                      </a:pPr>
                      <a:r>
                        <a:rPr lang="pt-BR" sz="900" dirty="0">
                          <a:effectLst/>
                        </a:rPr>
                        <a:t>Deve-se possibilitar que o pagamento seja feito utilizando tanto cupons de troca, promocionais e cartão de crédito.</a:t>
                      </a:r>
                    </a:p>
                  </a:txBody>
                  <a:tcPr marL="0" marR="0" marT="0" marB="0"/>
                </a:tc>
                <a:extLst>
                  <a:ext uri="{0D108BD9-81ED-4DB2-BD59-A6C34878D82A}">
                    <a16:rowId xmlns:a16="http://schemas.microsoft.com/office/drawing/2014/main" val="428336959"/>
                  </a:ext>
                </a:extLst>
              </a:tr>
              <a:tr h="410117">
                <a:tc>
                  <a:txBody>
                    <a:bodyPr/>
                    <a:lstStyle/>
                    <a:p>
                      <a:r>
                        <a:rPr lang="pt-BR" sz="1200">
                          <a:effectLst/>
                        </a:rPr>
                        <a:t>RF0037</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r>
                        <a:rPr lang="pt-BR" sz="1200">
                          <a:effectLst/>
                        </a:rPr>
                        <a:t>Finalizar Compra</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a:tabLst>
                          <a:tab pos="5626100" algn="l"/>
                        </a:tabLst>
                      </a:pPr>
                      <a:r>
                        <a:rPr lang="pt-BR" sz="900">
                          <a:effectLst/>
                        </a:rPr>
                        <a:t>Uma compra deve ser finalizada após a seleção da forma de pagamento e endereço de entrega. Após a finalização o status da compra deve ser EM PROCESSAMENTO.</a:t>
                      </a:r>
                      <a:endParaRPr lang="pt-BR" sz="9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901460734"/>
                  </a:ext>
                </a:extLst>
              </a:tr>
              <a:tr h="410117">
                <a:tc>
                  <a:txBody>
                    <a:bodyPr/>
                    <a:lstStyle/>
                    <a:p>
                      <a:r>
                        <a:rPr lang="pt-BR" sz="1200">
                          <a:effectLst/>
                        </a:rPr>
                        <a:t>RF0038</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r>
                        <a:rPr lang="pt-BR" sz="1200">
                          <a:effectLst/>
                        </a:rPr>
                        <a:t>Despachar produtos para entrega</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a:tabLst>
                          <a:tab pos="5626100" algn="l"/>
                        </a:tabLst>
                      </a:pPr>
                      <a:r>
                        <a:rPr lang="pt-BR" sz="900">
                          <a:effectLst/>
                        </a:rPr>
                        <a:t>O sistema deve possibilitar que um usuário com perfil de administrador selecione vendas já aprovadas para serem entregues. Assim o status deve ficar EM TRÂNSITO.</a:t>
                      </a:r>
                      <a:endParaRPr lang="pt-BR" sz="9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046029863"/>
                  </a:ext>
                </a:extLst>
              </a:tr>
              <a:tr h="273411">
                <a:tc>
                  <a:txBody>
                    <a:bodyPr/>
                    <a:lstStyle/>
                    <a:p>
                      <a:r>
                        <a:rPr lang="pt-BR" sz="1200" dirty="0">
                          <a:effectLst/>
                        </a:rPr>
                        <a:t>RF0039</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r>
                        <a:rPr lang="pt-BR" sz="1200">
                          <a:effectLst/>
                        </a:rPr>
                        <a:t>Produtos entregues</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a:tabLst>
                          <a:tab pos="5626100" algn="l"/>
                        </a:tabLst>
                      </a:pPr>
                      <a:r>
                        <a:rPr lang="pt-BR" sz="900">
                          <a:effectLst/>
                        </a:rPr>
                        <a:t>O sistema deve possibilitar que um usuário com perfil de administrador confirme entrega de uma compra. Assim o status deve ficar ENTREGUE.</a:t>
                      </a:r>
                      <a:endParaRPr lang="pt-BR" sz="9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785772465"/>
                  </a:ext>
                </a:extLst>
              </a:tr>
              <a:tr h="273411">
                <a:tc>
                  <a:txBody>
                    <a:bodyPr/>
                    <a:lstStyle/>
                    <a:p>
                      <a:r>
                        <a:rPr lang="pt-BR" sz="1200">
                          <a:effectLst/>
                        </a:rPr>
                        <a:t>RF0040</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r>
                        <a:rPr lang="pt-BR" sz="1200">
                          <a:effectLst/>
                        </a:rPr>
                        <a:t>Solicitar troca</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a:tabLst>
                          <a:tab pos="5626100" algn="l"/>
                        </a:tabLst>
                      </a:pPr>
                      <a:r>
                        <a:rPr lang="pt-BR" sz="900">
                          <a:effectLst/>
                        </a:rPr>
                        <a:t>O sistema deve possibilitar que um item de uma compra seja trocado por um cliente através da visualização de pedidos do mesmo.</a:t>
                      </a:r>
                      <a:endParaRPr lang="pt-BR" sz="9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76566997"/>
                  </a:ext>
                </a:extLst>
              </a:tr>
              <a:tr h="410117">
                <a:tc>
                  <a:txBody>
                    <a:bodyPr/>
                    <a:lstStyle/>
                    <a:p>
                      <a:r>
                        <a:rPr lang="pt-BR" sz="1200">
                          <a:effectLst/>
                        </a:rPr>
                        <a:t>RF0041</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r>
                        <a:rPr lang="pt-BR" sz="1200">
                          <a:effectLst/>
                        </a:rPr>
                        <a:t>Autorizar trocas</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a:tabLst>
                          <a:tab pos="5626100" algn="l"/>
                        </a:tabLst>
                      </a:pPr>
                      <a:r>
                        <a:rPr lang="pt-BR" sz="900">
                          <a:effectLst/>
                        </a:rPr>
                        <a:t>O sistema deverá possibilitar que o administrador autorize pedidos ou compra com status EM TROCA. Assim o pedido passa ficar com status TROCA AUTORIZADA.</a:t>
                      </a:r>
                      <a:endParaRPr lang="pt-BR" sz="9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90714721"/>
                  </a:ext>
                </a:extLst>
              </a:tr>
              <a:tr h="273411">
                <a:tc>
                  <a:txBody>
                    <a:bodyPr/>
                    <a:lstStyle/>
                    <a:p>
                      <a:r>
                        <a:rPr lang="pt-BR" sz="1200">
                          <a:effectLst/>
                        </a:rPr>
                        <a:t>RF0042</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r>
                        <a:rPr lang="pt-BR" sz="1200">
                          <a:effectLst/>
                        </a:rPr>
                        <a:t>Visualização de trocas</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a:tabLst>
                          <a:tab pos="5626100" algn="l"/>
                        </a:tabLst>
                      </a:pPr>
                      <a:r>
                        <a:rPr lang="pt-BR" sz="900">
                          <a:effectLst/>
                        </a:rPr>
                        <a:t>O sistema deverá possibilitar que o administrador visualize todos pedidos de troca ou compra com status EM TROCA.</a:t>
                      </a:r>
                      <a:endParaRPr lang="pt-BR" sz="9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18998396"/>
                  </a:ext>
                </a:extLst>
              </a:tr>
              <a:tr h="820234">
                <a:tc>
                  <a:txBody>
                    <a:bodyPr/>
                    <a:lstStyle/>
                    <a:p>
                      <a:r>
                        <a:rPr lang="pt-BR" sz="1200">
                          <a:effectLst/>
                        </a:rPr>
                        <a:t>RF0043</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r>
                        <a:rPr lang="pt-BR" sz="1200">
                          <a:effectLst/>
                        </a:rPr>
                        <a:t>Confirmar recebimento de itens para troca</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a:tabLst>
                          <a:tab pos="5626100" algn="l"/>
                        </a:tabLst>
                      </a:pPr>
                      <a:r>
                        <a:rPr lang="pt-BR" sz="900" dirty="0">
                          <a:effectLst/>
                        </a:rPr>
                        <a:t>O sistema deverá possibilitar que o administrador confirme o recebimento de pedidos de troca ou compra com status EM TROCA.</a:t>
                      </a:r>
                    </a:p>
                    <a:p>
                      <a:pPr>
                        <a:tabLst>
                          <a:tab pos="5626100" algn="l"/>
                        </a:tabLst>
                      </a:pPr>
                      <a:r>
                        <a:rPr lang="pt-BR" sz="900" dirty="0">
                          <a:effectLst/>
                        </a:rPr>
                        <a:t>Nesta confirmação o administrador deverá informar se os itens trocados deverão retornar ao estoque. Em caso positivo deve-se dar entrada no estoque dos respectivos itens. </a:t>
                      </a:r>
                    </a:p>
                    <a:p>
                      <a:pPr>
                        <a:tabLst>
                          <a:tab pos="5626100" algn="l"/>
                        </a:tabLst>
                      </a:pPr>
                      <a:r>
                        <a:rPr lang="pt-BR" sz="900" dirty="0">
                          <a:effectLst/>
                        </a:rPr>
                        <a:t> </a:t>
                      </a:r>
                      <a:endParaRPr lang="pt-BR" sz="9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975002320"/>
                  </a:ext>
                </a:extLst>
              </a:tr>
              <a:tr h="410117">
                <a:tc>
                  <a:txBody>
                    <a:bodyPr/>
                    <a:lstStyle/>
                    <a:p>
                      <a:r>
                        <a:rPr lang="pt-BR" sz="1200">
                          <a:effectLst/>
                        </a:rPr>
                        <a:t>RF0044</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r>
                        <a:rPr lang="pt-BR" sz="1200" dirty="0">
                          <a:effectLst/>
                        </a:rPr>
                        <a:t>Gerar cupom de troca após recebimento de itens</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a:tabLst>
                          <a:tab pos="5626100" algn="l"/>
                        </a:tabLst>
                      </a:pPr>
                      <a:r>
                        <a:rPr lang="pt-BR" sz="900" dirty="0">
                          <a:effectLst/>
                        </a:rPr>
                        <a:t>O sistema deverá gerar um cupom de troca quando o administrador informar que os itens a serem trocados chegaram. Este cupom deverá ser disponibilizado para o cliente para ser utilizado em futuras compras.</a:t>
                      </a:r>
                      <a:endParaRPr lang="pt-BR" sz="9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233007617"/>
                  </a:ext>
                </a:extLst>
              </a:tr>
            </a:tbl>
          </a:graphicData>
        </a:graphic>
      </p:graphicFrame>
    </p:spTree>
    <p:extLst>
      <p:ext uri="{BB962C8B-B14F-4D97-AF65-F5344CB8AC3E}">
        <p14:creationId xmlns:p14="http://schemas.microsoft.com/office/powerpoint/2010/main" val="3378712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a 3">
            <a:extLst>
              <a:ext uri="{FF2B5EF4-FFF2-40B4-BE49-F238E27FC236}">
                <a16:creationId xmlns:a16="http://schemas.microsoft.com/office/drawing/2014/main" id="{EF183D62-3688-985C-9FE2-61A8EF76DFE0}"/>
              </a:ext>
            </a:extLst>
          </p:cNvPr>
          <p:cNvGraphicFramePr>
            <a:graphicFrameLocks noGrp="1"/>
          </p:cNvGraphicFramePr>
          <p:nvPr>
            <p:extLst>
              <p:ext uri="{D42A27DB-BD31-4B8C-83A1-F6EECF244321}">
                <p14:modId xmlns:p14="http://schemas.microsoft.com/office/powerpoint/2010/main" val="4216505219"/>
              </p:ext>
            </p:extLst>
          </p:nvPr>
        </p:nvGraphicFramePr>
        <p:xfrm>
          <a:off x="1056000" y="1180500"/>
          <a:ext cx="10080000" cy="4497000"/>
        </p:xfrm>
        <a:graphic>
          <a:graphicData uri="http://schemas.openxmlformats.org/drawingml/2006/table">
            <a:tbl>
              <a:tblPr firstRow="1" firstCol="1" bandRow="1">
                <a:tableStyleId>{3B4B98B0-60AC-42C2-AFA5-B58CD77FA1E5}</a:tableStyleId>
              </a:tblPr>
              <a:tblGrid>
                <a:gridCol w="3360000">
                  <a:extLst>
                    <a:ext uri="{9D8B030D-6E8A-4147-A177-3AD203B41FA5}">
                      <a16:colId xmlns:a16="http://schemas.microsoft.com/office/drawing/2014/main" val="404539874"/>
                    </a:ext>
                  </a:extLst>
                </a:gridCol>
                <a:gridCol w="3360000">
                  <a:extLst>
                    <a:ext uri="{9D8B030D-6E8A-4147-A177-3AD203B41FA5}">
                      <a16:colId xmlns:a16="http://schemas.microsoft.com/office/drawing/2014/main" val="1920888191"/>
                    </a:ext>
                  </a:extLst>
                </a:gridCol>
                <a:gridCol w="3360000">
                  <a:extLst>
                    <a:ext uri="{9D8B030D-6E8A-4147-A177-3AD203B41FA5}">
                      <a16:colId xmlns:a16="http://schemas.microsoft.com/office/drawing/2014/main" val="2307045019"/>
                    </a:ext>
                  </a:extLst>
                </a:gridCol>
              </a:tblGrid>
              <a:tr h="864000">
                <a:tc gridSpan="3">
                  <a:txBody>
                    <a:bodyPr/>
                    <a:lstStyle/>
                    <a:p>
                      <a:pPr>
                        <a:spcAft>
                          <a:spcPts val="600"/>
                        </a:spcAft>
                      </a:pPr>
                      <a:r>
                        <a:rPr lang="pt-BR" sz="1200" dirty="0">
                          <a:effectLst/>
                        </a:rPr>
                        <a:t>Grupo: Controle de estoque</a:t>
                      </a:r>
                      <a:endParaRPr lang="pt-BR" sz="1200" dirty="0">
                        <a:effectLst/>
                        <a:latin typeface="Arial" panose="020B0604020202020204" pitchFamily="34" charset="0"/>
                        <a:ea typeface="Times New Roman" panose="02020603050405020304" pitchFamily="18" charset="0"/>
                      </a:endParaRPr>
                    </a:p>
                  </a:txBody>
                  <a:tcPr marL="68580" marR="6858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427012937"/>
                  </a:ext>
                </a:extLst>
              </a:tr>
              <a:tr h="864000">
                <a:tc>
                  <a:txBody>
                    <a:bodyPr/>
                    <a:lstStyle/>
                    <a:p>
                      <a:r>
                        <a:rPr lang="pt-BR" sz="1200">
                          <a:effectLst/>
                        </a:rPr>
                        <a:t>RF0051</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r>
                        <a:rPr lang="pt-BR" sz="1200" dirty="0">
                          <a:effectLst/>
                        </a:rPr>
                        <a:t>Realizar entrada em estoque</a:t>
                      </a:r>
                      <a:endParaRPr lang="pt-BR" sz="1200" dirty="0">
                        <a:effectLst/>
                        <a:latin typeface="Arial" panose="020B0604020202020204" pitchFamily="34" charset="0"/>
                        <a:ea typeface="Times New Roman" panose="02020603050405020304" pitchFamily="18" charset="0"/>
                      </a:endParaRPr>
                    </a:p>
                  </a:txBody>
                  <a:tcPr marL="68580" marR="68580" marT="0" marB="0"/>
                </a:tc>
                <a:tc>
                  <a:txBody>
                    <a:bodyPr/>
                    <a:lstStyle/>
                    <a:p>
                      <a:pPr>
                        <a:spcAft>
                          <a:spcPts val="600"/>
                        </a:spcAft>
                      </a:pPr>
                      <a:r>
                        <a:rPr lang="pt-BR" sz="1200">
                          <a:effectLst/>
                        </a:rPr>
                        <a:t>O sistema deve permitir que seja possível realizar entrada de itens de livros em estoque.</a:t>
                      </a:r>
                    </a:p>
                    <a:p>
                      <a:pPr>
                        <a:spcAft>
                          <a:spcPts val="600"/>
                        </a:spcAft>
                      </a:pPr>
                      <a:r>
                        <a:rPr lang="pt-BR" sz="1200">
                          <a:effectLst/>
                        </a:rPr>
                        <a:t>No registro de cada item, deve ser indicado o livro já previamente cadastrado e a quantidade de itens do livro.</a:t>
                      </a:r>
                      <a:endParaRPr lang="pt-BR" sz="12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998039452"/>
                  </a:ext>
                </a:extLst>
              </a:tr>
              <a:tr h="864000">
                <a:tc>
                  <a:txBody>
                    <a:bodyPr/>
                    <a:lstStyle/>
                    <a:p>
                      <a:r>
                        <a:rPr lang="pt-BR" sz="1200">
                          <a:effectLst/>
                        </a:rPr>
                        <a:t>RF0052</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r>
                        <a:rPr lang="pt-BR" sz="1200">
                          <a:effectLst/>
                        </a:rPr>
                        <a:t>Calcular valor de venda</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pPr>
                        <a:spcAft>
                          <a:spcPts val="600"/>
                        </a:spcAft>
                      </a:pPr>
                      <a:r>
                        <a:rPr lang="pt-BR" sz="1200">
                          <a:effectLst/>
                        </a:rPr>
                        <a:t>O sistema deve calcular o valor de venda com base no valor de custo e o grupo de precificação. Sendo que o valor de venda será o valor de compra mais o percentual definido no grupo de precificação relacionado ao livro.</a:t>
                      </a:r>
                      <a:endParaRPr lang="pt-BR" sz="12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163599022"/>
                  </a:ext>
                </a:extLst>
              </a:tr>
              <a:tr h="864000">
                <a:tc>
                  <a:txBody>
                    <a:bodyPr/>
                    <a:lstStyle/>
                    <a:p>
                      <a:r>
                        <a:rPr lang="pt-BR" sz="1200">
                          <a:effectLst/>
                        </a:rPr>
                        <a:t>RF0053</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r>
                        <a:rPr lang="pt-BR" sz="1200">
                          <a:effectLst/>
                        </a:rPr>
                        <a:t>Dar baixa em estoque</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pPr>
                        <a:spcAft>
                          <a:spcPts val="600"/>
                        </a:spcAft>
                      </a:pPr>
                      <a:r>
                        <a:rPr lang="pt-BR" sz="1200">
                          <a:effectLst/>
                        </a:rPr>
                        <a:t>Para cada venda realizada deve-se dar baixa no estoque do total de itens vendidos.</a:t>
                      </a:r>
                      <a:endParaRPr lang="pt-BR" sz="12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706609560"/>
                  </a:ext>
                </a:extLst>
              </a:tr>
              <a:tr h="864000">
                <a:tc>
                  <a:txBody>
                    <a:bodyPr/>
                    <a:lstStyle/>
                    <a:p>
                      <a:r>
                        <a:rPr lang="pt-BR" sz="1200">
                          <a:effectLst/>
                        </a:rPr>
                        <a:t>RF0054</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r>
                        <a:rPr lang="pt-BR" sz="1200">
                          <a:effectLst/>
                        </a:rPr>
                        <a:t>Realizar reentrada em estoque</a:t>
                      </a:r>
                      <a:endParaRPr lang="pt-BR" sz="1200">
                        <a:effectLst/>
                        <a:latin typeface="Arial" panose="020B0604020202020204" pitchFamily="34" charset="0"/>
                        <a:ea typeface="Times New Roman" panose="02020603050405020304" pitchFamily="18" charset="0"/>
                      </a:endParaRPr>
                    </a:p>
                  </a:txBody>
                  <a:tcPr marL="68580" marR="68580" marT="0" marB="0"/>
                </a:tc>
                <a:tc>
                  <a:txBody>
                    <a:bodyPr/>
                    <a:lstStyle/>
                    <a:p>
                      <a:pPr>
                        <a:spcAft>
                          <a:spcPts val="600"/>
                        </a:spcAft>
                      </a:pPr>
                      <a:r>
                        <a:rPr lang="pt-BR" sz="1200" dirty="0">
                          <a:effectLst/>
                        </a:rPr>
                        <a:t>O sistema deve realizar a reentrada de um item em estoque a partir da troca de um produto. </a:t>
                      </a:r>
                      <a:endParaRPr lang="pt-BR" sz="12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895501113"/>
                  </a:ext>
                </a:extLst>
              </a:tr>
            </a:tbl>
          </a:graphicData>
        </a:graphic>
      </p:graphicFrame>
    </p:spTree>
    <p:extLst>
      <p:ext uri="{BB962C8B-B14F-4D97-AF65-F5344CB8AC3E}">
        <p14:creationId xmlns:p14="http://schemas.microsoft.com/office/powerpoint/2010/main" val="2762865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771802-342C-440E-1238-236E1BC4405F}"/>
              </a:ext>
            </a:extLst>
          </p:cNvPr>
          <p:cNvSpPr>
            <a:spLocks noGrp="1"/>
          </p:cNvSpPr>
          <p:nvPr>
            <p:ph type="title"/>
          </p:nvPr>
        </p:nvSpPr>
        <p:spPr/>
        <p:txBody>
          <a:bodyPr/>
          <a:lstStyle/>
          <a:p>
            <a:r>
              <a:rPr lang="pt-BR" dirty="0"/>
              <a:t>Requisitos Não Funcionais</a:t>
            </a:r>
          </a:p>
        </p:txBody>
      </p:sp>
      <p:graphicFrame>
        <p:nvGraphicFramePr>
          <p:cNvPr id="4" name="Tabela 3">
            <a:extLst>
              <a:ext uri="{FF2B5EF4-FFF2-40B4-BE49-F238E27FC236}">
                <a16:creationId xmlns:a16="http://schemas.microsoft.com/office/drawing/2014/main" id="{AC11BE72-A68B-6452-DBEB-7B3A1EC2CC21}"/>
              </a:ext>
            </a:extLst>
          </p:cNvPr>
          <p:cNvGraphicFramePr>
            <a:graphicFrameLocks noGrp="1"/>
          </p:cNvGraphicFramePr>
          <p:nvPr>
            <p:extLst>
              <p:ext uri="{D42A27DB-BD31-4B8C-83A1-F6EECF244321}">
                <p14:modId xmlns:p14="http://schemas.microsoft.com/office/powerpoint/2010/main" val="3833502444"/>
              </p:ext>
            </p:extLst>
          </p:nvPr>
        </p:nvGraphicFramePr>
        <p:xfrm>
          <a:off x="966000" y="1352550"/>
          <a:ext cx="10260000" cy="5057917"/>
        </p:xfrm>
        <a:graphic>
          <a:graphicData uri="http://schemas.openxmlformats.org/drawingml/2006/table">
            <a:tbl>
              <a:tblPr firstRow="1" firstCol="1" bandRow="1">
                <a:tableStyleId>{3B4B98B0-60AC-42C2-AFA5-B58CD77FA1E5}</a:tableStyleId>
              </a:tblPr>
              <a:tblGrid>
                <a:gridCol w="3420000">
                  <a:extLst>
                    <a:ext uri="{9D8B030D-6E8A-4147-A177-3AD203B41FA5}">
                      <a16:colId xmlns:a16="http://schemas.microsoft.com/office/drawing/2014/main" val="447585137"/>
                    </a:ext>
                  </a:extLst>
                </a:gridCol>
                <a:gridCol w="3420000">
                  <a:extLst>
                    <a:ext uri="{9D8B030D-6E8A-4147-A177-3AD203B41FA5}">
                      <a16:colId xmlns:a16="http://schemas.microsoft.com/office/drawing/2014/main" val="330026112"/>
                    </a:ext>
                  </a:extLst>
                </a:gridCol>
                <a:gridCol w="3420000">
                  <a:extLst>
                    <a:ext uri="{9D8B030D-6E8A-4147-A177-3AD203B41FA5}">
                      <a16:colId xmlns:a16="http://schemas.microsoft.com/office/drawing/2014/main" val="1327998116"/>
                    </a:ext>
                  </a:extLst>
                </a:gridCol>
              </a:tblGrid>
              <a:tr h="317428">
                <a:tc gridSpan="3">
                  <a:txBody>
                    <a:bodyPr/>
                    <a:lstStyle/>
                    <a:p>
                      <a:pPr>
                        <a:tabLst>
                          <a:tab pos="5626100" algn="l"/>
                        </a:tabLst>
                      </a:pPr>
                      <a:endParaRPr lang="pt-BR" sz="1000" dirty="0">
                        <a:effectLst/>
                        <a:latin typeface="Arial" panose="020B0604020202020204" pitchFamily="34" charset="0"/>
                        <a:ea typeface="Times New Roman" panose="02020603050405020304" pitchFamily="18" charset="0"/>
                      </a:endParaRPr>
                    </a:p>
                  </a:txBody>
                  <a:tcPr marL="51529" marR="51529"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244692142"/>
                  </a:ext>
                </a:extLst>
              </a:tr>
              <a:tr h="363070">
                <a:tc>
                  <a:txBody>
                    <a:bodyPr/>
                    <a:lstStyle/>
                    <a:p>
                      <a:r>
                        <a:rPr lang="pt-BR" sz="1200">
                          <a:effectLst/>
                        </a:rPr>
                        <a:t>RNF0011</a:t>
                      </a:r>
                      <a:endParaRPr lang="pt-BR" sz="1200">
                        <a:effectLst/>
                        <a:latin typeface="Arial" panose="020B0604020202020204" pitchFamily="34" charset="0"/>
                        <a:ea typeface="Times New Roman" panose="02020603050405020304" pitchFamily="18" charset="0"/>
                      </a:endParaRPr>
                    </a:p>
                  </a:txBody>
                  <a:tcPr marL="51529" marR="51529" marT="0" marB="0"/>
                </a:tc>
                <a:tc>
                  <a:txBody>
                    <a:bodyPr/>
                    <a:lstStyle/>
                    <a:p>
                      <a:r>
                        <a:rPr lang="pt-BR" sz="1200">
                          <a:effectLst/>
                        </a:rPr>
                        <a:t>Tempo de resposta para consultas</a:t>
                      </a:r>
                      <a:endParaRPr lang="pt-BR" sz="1200">
                        <a:effectLst/>
                        <a:latin typeface="Arial" panose="020B0604020202020204" pitchFamily="34" charset="0"/>
                        <a:ea typeface="Times New Roman" panose="02020603050405020304" pitchFamily="18" charset="0"/>
                      </a:endParaRPr>
                    </a:p>
                  </a:txBody>
                  <a:tcPr marL="51529" marR="51529" marT="0" marB="0"/>
                </a:tc>
                <a:tc>
                  <a:txBody>
                    <a:bodyPr/>
                    <a:lstStyle/>
                    <a:p>
                      <a:pPr>
                        <a:tabLst>
                          <a:tab pos="5626100" algn="l"/>
                        </a:tabLst>
                      </a:pPr>
                      <a:r>
                        <a:rPr lang="pt-BR" sz="1200">
                          <a:effectLst/>
                        </a:rPr>
                        <a:t>Toda consulta de usuário deve ter resposta em no máximo 1 segundo.</a:t>
                      </a:r>
                      <a:endParaRPr lang="pt-BR" sz="1200">
                        <a:effectLst/>
                        <a:latin typeface="Arial" panose="020B0604020202020204" pitchFamily="34" charset="0"/>
                        <a:ea typeface="Times New Roman" panose="02020603050405020304" pitchFamily="18" charset="0"/>
                      </a:endParaRPr>
                    </a:p>
                  </a:txBody>
                  <a:tcPr marL="51529" marR="51529" marT="0" marB="0"/>
                </a:tc>
                <a:extLst>
                  <a:ext uri="{0D108BD9-81ED-4DB2-BD59-A6C34878D82A}">
                    <a16:rowId xmlns:a16="http://schemas.microsoft.com/office/drawing/2014/main" val="4271025541"/>
                  </a:ext>
                </a:extLst>
              </a:tr>
              <a:tr h="317428">
                <a:tc gridSpan="3">
                  <a:txBody>
                    <a:bodyPr/>
                    <a:lstStyle/>
                    <a:p>
                      <a:pPr>
                        <a:tabLst>
                          <a:tab pos="5626100" algn="l"/>
                        </a:tabLst>
                      </a:pPr>
                      <a:r>
                        <a:rPr lang="pt-BR" sz="1200" dirty="0">
                          <a:effectLst/>
                          <a:highlight>
                            <a:srgbClr val="FFFF00"/>
                          </a:highlight>
                        </a:rPr>
                        <a:t> </a:t>
                      </a:r>
                      <a:endParaRPr lang="pt-BR" sz="1200" dirty="0">
                        <a:effectLst/>
                        <a:latin typeface="Arial" panose="020B0604020202020204" pitchFamily="34" charset="0"/>
                        <a:ea typeface="Times New Roman" panose="02020603050405020304" pitchFamily="18" charset="0"/>
                      </a:endParaRPr>
                    </a:p>
                  </a:txBody>
                  <a:tcPr marL="51529" marR="51529"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364958379"/>
                  </a:ext>
                </a:extLst>
              </a:tr>
              <a:tr h="317428">
                <a:tc gridSpan="3">
                  <a:txBody>
                    <a:bodyPr/>
                    <a:lstStyle/>
                    <a:p>
                      <a:pPr>
                        <a:tabLst>
                          <a:tab pos="5626100" algn="l"/>
                        </a:tabLst>
                      </a:pPr>
                      <a:r>
                        <a:rPr lang="pt-BR" sz="1200">
                          <a:effectLst/>
                        </a:rPr>
                        <a:t>Grupo: Cadastro de Livros</a:t>
                      </a:r>
                      <a:endParaRPr lang="pt-BR" sz="1200">
                        <a:effectLst/>
                        <a:latin typeface="Arial" panose="020B0604020202020204" pitchFamily="34" charset="0"/>
                        <a:ea typeface="Times New Roman" panose="02020603050405020304" pitchFamily="18" charset="0"/>
                      </a:endParaRPr>
                    </a:p>
                  </a:txBody>
                  <a:tcPr marL="51529" marR="51529"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587998399"/>
                  </a:ext>
                </a:extLst>
              </a:tr>
              <a:tr h="544604">
                <a:tc>
                  <a:txBody>
                    <a:bodyPr/>
                    <a:lstStyle/>
                    <a:p>
                      <a:r>
                        <a:rPr lang="pt-BR" sz="1200">
                          <a:effectLst/>
                        </a:rPr>
                        <a:t>RNF0021</a:t>
                      </a:r>
                      <a:endParaRPr lang="pt-BR" sz="1200">
                        <a:effectLst/>
                        <a:latin typeface="Arial" panose="020B0604020202020204" pitchFamily="34" charset="0"/>
                        <a:ea typeface="Times New Roman" panose="02020603050405020304" pitchFamily="18" charset="0"/>
                      </a:endParaRPr>
                    </a:p>
                  </a:txBody>
                  <a:tcPr marL="51529" marR="51529" marT="0" marB="0"/>
                </a:tc>
                <a:tc>
                  <a:txBody>
                    <a:bodyPr/>
                    <a:lstStyle/>
                    <a:p>
                      <a:r>
                        <a:rPr lang="pt-BR" sz="1200">
                          <a:effectLst/>
                        </a:rPr>
                        <a:t>Código de livro</a:t>
                      </a:r>
                      <a:endParaRPr lang="pt-BR" sz="1200">
                        <a:effectLst/>
                        <a:latin typeface="Arial" panose="020B0604020202020204" pitchFamily="34" charset="0"/>
                        <a:ea typeface="Times New Roman" panose="02020603050405020304" pitchFamily="18" charset="0"/>
                      </a:endParaRPr>
                    </a:p>
                  </a:txBody>
                  <a:tcPr marL="51529" marR="51529" marT="0" marB="0"/>
                </a:tc>
                <a:tc>
                  <a:txBody>
                    <a:bodyPr/>
                    <a:lstStyle/>
                    <a:p>
                      <a:pPr>
                        <a:tabLst>
                          <a:tab pos="5626100" algn="l"/>
                        </a:tabLst>
                      </a:pPr>
                      <a:r>
                        <a:rPr lang="pt-BR" sz="1200">
                          <a:effectLst/>
                        </a:rPr>
                        <a:t>Todo livro cadastrado deve receber um código único no sistema.</a:t>
                      </a:r>
                    </a:p>
                    <a:p>
                      <a:pPr>
                        <a:tabLst>
                          <a:tab pos="5626100" algn="l"/>
                        </a:tabLst>
                      </a:pPr>
                      <a:r>
                        <a:rPr lang="pt-BR" sz="1200">
                          <a:effectLst/>
                        </a:rPr>
                        <a:t> </a:t>
                      </a:r>
                      <a:endParaRPr lang="pt-BR" sz="1200">
                        <a:effectLst/>
                        <a:latin typeface="Arial" panose="020B0604020202020204" pitchFamily="34" charset="0"/>
                        <a:ea typeface="Times New Roman" panose="02020603050405020304" pitchFamily="18" charset="0"/>
                      </a:endParaRPr>
                    </a:p>
                  </a:txBody>
                  <a:tcPr marL="51529" marR="51529" marT="0" marB="0"/>
                </a:tc>
                <a:extLst>
                  <a:ext uri="{0D108BD9-81ED-4DB2-BD59-A6C34878D82A}">
                    <a16:rowId xmlns:a16="http://schemas.microsoft.com/office/drawing/2014/main" val="543293177"/>
                  </a:ext>
                </a:extLst>
              </a:tr>
              <a:tr h="317428">
                <a:tc gridSpan="3">
                  <a:txBody>
                    <a:bodyPr/>
                    <a:lstStyle/>
                    <a:p>
                      <a:pPr>
                        <a:spcAft>
                          <a:spcPts val="600"/>
                        </a:spcAft>
                      </a:pPr>
                      <a:r>
                        <a:rPr lang="pt-BR" sz="1200" dirty="0">
                          <a:effectLst/>
                          <a:highlight>
                            <a:srgbClr val="FFFF00"/>
                          </a:highlight>
                        </a:rPr>
                        <a:t> </a:t>
                      </a:r>
                      <a:endParaRPr lang="pt-BR" sz="1200" dirty="0">
                        <a:effectLst/>
                        <a:latin typeface="Arial" panose="020B0604020202020204" pitchFamily="34" charset="0"/>
                        <a:ea typeface="Times New Roman" panose="02020603050405020304" pitchFamily="18" charset="0"/>
                      </a:endParaRPr>
                    </a:p>
                  </a:txBody>
                  <a:tcPr marL="51529" marR="51529"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29459829"/>
                  </a:ext>
                </a:extLst>
              </a:tr>
              <a:tr h="317428">
                <a:tc gridSpan="3">
                  <a:txBody>
                    <a:bodyPr/>
                    <a:lstStyle/>
                    <a:p>
                      <a:pPr>
                        <a:spcAft>
                          <a:spcPts val="600"/>
                        </a:spcAft>
                      </a:pPr>
                      <a:r>
                        <a:rPr lang="pt-BR" sz="1200">
                          <a:effectLst/>
                        </a:rPr>
                        <a:t>Grupo: Cadastro de Clientes</a:t>
                      </a:r>
                      <a:endParaRPr lang="pt-BR" sz="1200">
                        <a:effectLst/>
                        <a:latin typeface="Arial" panose="020B0604020202020204" pitchFamily="34" charset="0"/>
                        <a:ea typeface="Times New Roman" panose="02020603050405020304" pitchFamily="18" charset="0"/>
                      </a:endParaRPr>
                    </a:p>
                  </a:txBody>
                  <a:tcPr marL="51529" marR="51529"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351456052"/>
                  </a:ext>
                </a:extLst>
              </a:tr>
              <a:tr h="546867">
                <a:tc>
                  <a:txBody>
                    <a:bodyPr/>
                    <a:lstStyle/>
                    <a:p>
                      <a:r>
                        <a:rPr lang="pt-BR" sz="1200">
                          <a:effectLst/>
                        </a:rPr>
                        <a:t>RNF0031</a:t>
                      </a:r>
                      <a:endParaRPr lang="pt-BR" sz="1200">
                        <a:effectLst/>
                        <a:latin typeface="Arial" panose="020B0604020202020204" pitchFamily="34" charset="0"/>
                        <a:ea typeface="Times New Roman" panose="02020603050405020304" pitchFamily="18" charset="0"/>
                      </a:endParaRPr>
                    </a:p>
                  </a:txBody>
                  <a:tcPr marL="51529" marR="51529" marT="0" marB="0"/>
                </a:tc>
                <a:tc>
                  <a:txBody>
                    <a:bodyPr/>
                    <a:lstStyle/>
                    <a:p>
                      <a:r>
                        <a:rPr lang="pt-BR" sz="1200">
                          <a:effectLst/>
                        </a:rPr>
                        <a:t>Senha forte</a:t>
                      </a:r>
                      <a:endParaRPr lang="pt-BR" sz="1200">
                        <a:effectLst/>
                        <a:latin typeface="Arial" panose="020B0604020202020204" pitchFamily="34" charset="0"/>
                        <a:ea typeface="Times New Roman" panose="02020603050405020304" pitchFamily="18" charset="0"/>
                      </a:endParaRPr>
                    </a:p>
                  </a:txBody>
                  <a:tcPr marL="51529" marR="51529" marT="0" marB="0"/>
                </a:tc>
                <a:tc>
                  <a:txBody>
                    <a:bodyPr/>
                    <a:lstStyle/>
                    <a:p>
                      <a:pPr>
                        <a:tabLst>
                          <a:tab pos="5626100" algn="l"/>
                        </a:tabLst>
                      </a:pPr>
                      <a:r>
                        <a:rPr lang="pt-BR" sz="1200">
                          <a:effectLst/>
                        </a:rPr>
                        <a:t>A senha cadastrada pelo usuário deve ser composta de pelo menos 8 caracteres, ter letras maiúsculas e minúsculas além de conter caracteres especiais.</a:t>
                      </a:r>
                      <a:endParaRPr lang="pt-BR" sz="1200">
                        <a:effectLst/>
                        <a:latin typeface="Arial" panose="020B0604020202020204" pitchFamily="34" charset="0"/>
                        <a:ea typeface="Times New Roman" panose="02020603050405020304" pitchFamily="18" charset="0"/>
                      </a:endParaRPr>
                    </a:p>
                  </a:txBody>
                  <a:tcPr marL="51529" marR="51529" marT="0" marB="0"/>
                </a:tc>
                <a:extLst>
                  <a:ext uri="{0D108BD9-81ED-4DB2-BD59-A6C34878D82A}">
                    <a16:rowId xmlns:a16="http://schemas.microsoft.com/office/drawing/2014/main" val="369138103"/>
                  </a:ext>
                </a:extLst>
              </a:tr>
              <a:tr h="410149">
                <a:tc>
                  <a:txBody>
                    <a:bodyPr/>
                    <a:lstStyle/>
                    <a:p>
                      <a:r>
                        <a:rPr lang="pt-BR" sz="1200">
                          <a:effectLst/>
                        </a:rPr>
                        <a:t>RNF0032</a:t>
                      </a:r>
                      <a:endParaRPr lang="pt-BR" sz="1200">
                        <a:effectLst/>
                        <a:latin typeface="Arial" panose="020B0604020202020204" pitchFamily="34" charset="0"/>
                        <a:ea typeface="Times New Roman" panose="02020603050405020304" pitchFamily="18" charset="0"/>
                      </a:endParaRPr>
                    </a:p>
                  </a:txBody>
                  <a:tcPr marL="51529" marR="51529" marT="0" marB="0"/>
                </a:tc>
                <a:tc>
                  <a:txBody>
                    <a:bodyPr/>
                    <a:lstStyle/>
                    <a:p>
                      <a:r>
                        <a:rPr lang="pt-BR" sz="1200">
                          <a:effectLst/>
                        </a:rPr>
                        <a:t>Confirmação de senha</a:t>
                      </a:r>
                      <a:endParaRPr lang="pt-BR" sz="1200">
                        <a:effectLst/>
                        <a:latin typeface="Arial" panose="020B0604020202020204" pitchFamily="34" charset="0"/>
                        <a:ea typeface="Times New Roman" panose="02020603050405020304" pitchFamily="18" charset="0"/>
                      </a:endParaRPr>
                    </a:p>
                  </a:txBody>
                  <a:tcPr marL="51529" marR="51529" marT="0" marB="0"/>
                </a:tc>
                <a:tc>
                  <a:txBody>
                    <a:bodyPr/>
                    <a:lstStyle/>
                    <a:p>
                      <a:pPr>
                        <a:tabLst>
                          <a:tab pos="5626100" algn="l"/>
                        </a:tabLst>
                      </a:pPr>
                      <a:r>
                        <a:rPr lang="pt-BR" sz="1200">
                          <a:effectLst/>
                        </a:rPr>
                        <a:t>O usuário obrigatoriamente deve digitar duas vezes a mesma senha no momento do registro da mesma.</a:t>
                      </a:r>
                      <a:endParaRPr lang="pt-BR" sz="1200">
                        <a:effectLst/>
                        <a:latin typeface="Arial" panose="020B0604020202020204" pitchFamily="34" charset="0"/>
                        <a:ea typeface="Times New Roman" panose="02020603050405020304" pitchFamily="18" charset="0"/>
                      </a:endParaRPr>
                    </a:p>
                  </a:txBody>
                  <a:tcPr marL="51529" marR="51529" marT="0" marB="0"/>
                </a:tc>
                <a:extLst>
                  <a:ext uri="{0D108BD9-81ED-4DB2-BD59-A6C34878D82A}">
                    <a16:rowId xmlns:a16="http://schemas.microsoft.com/office/drawing/2014/main" val="170878167"/>
                  </a:ext>
                </a:extLst>
              </a:tr>
              <a:tr h="317428">
                <a:tc>
                  <a:txBody>
                    <a:bodyPr/>
                    <a:lstStyle/>
                    <a:p>
                      <a:r>
                        <a:rPr lang="pt-BR" sz="1200">
                          <a:effectLst/>
                        </a:rPr>
                        <a:t>RNF0033</a:t>
                      </a:r>
                      <a:endParaRPr lang="pt-BR" sz="1200">
                        <a:effectLst/>
                        <a:latin typeface="Arial" panose="020B0604020202020204" pitchFamily="34" charset="0"/>
                        <a:ea typeface="Times New Roman" panose="02020603050405020304" pitchFamily="18" charset="0"/>
                      </a:endParaRPr>
                    </a:p>
                  </a:txBody>
                  <a:tcPr marL="51529" marR="51529" marT="0" marB="0"/>
                </a:tc>
                <a:tc>
                  <a:txBody>
                    <a:bodyPr/>
                    <a:lstStyle/>
                    <a:p>
                      <a:r>
                        <a:rPr lang="pt-BR" sz="1200">
                          <a:effectLst/>
                        </a:rPr>
                        <a:t>Senha criptografada</a:t>
                      </a:r>
                      <a:endParaRPr lang="pt-BR" sz="1200">
                        <a:effectLst/>
                        <a:latin typeface="Arial" panose="020B0604020202020204" pitchFamily="34" charset="0"/>
                        <a:ea typeface="Times New Roman" panose="02020603050405020304" pitchFamily="18" charset="0"/>
                      </a:endParaRPr>
                    </a:p>
                  </a:txBody>
                  <a:tcPr marL="51529" marR="51529" marT="0" marB="0"/>
                </a:tc>
                <a:tc>
                  <a:txBody>
                    <a:bodyPr/>
                    <a:lstStyle/>
                    <a:p>
                      <a:pPr>
                        <a:tabLst>
                          <a:tab pos="5626100" algn="l"/>
                        </a:tabLst>
                      </a:pPr>
                      <a:r>
                        <a:rPr lang="pt-BR" sz="1200">
                          <a:effectLst/>
                        </a:rPr>
                        <a:t>A senha deve ser criptografada </a:t>
                      </a:r>
                      <a:endParaRPr lang="pt-BR" sz="1200">
                        <a:effectLst/>
                        <a:latin typeface="Arial" panose="020B0604020202020204" pitchFamily="34" charset="0"/>
                        <a:ea typeface="Times New Roman" panose="02020603050405020304" pitchFamily="18" charset="0"/>
                      </a:endParaRPr>
                    </a:p>
                  </a:txBody>
                  <a:tcPr marL="51529" marR="51529" marT="0" marB="0"/>
                </a:tc>
                <a:extLst>
                  <a:ext uri="{0D108BD9-81ED-4DB2-BD59-A6C34878D82A}">
                    <a16:rowId xmlns:a16="http://schemas.microsoft.com/office/drawing/2014/main" val="3103326649"/>
                  </a:ext>
                </a:extLst>
              </a:tr>
              <a:tr h="726139">
                <a:tc>
                  <a:txBody>
                    <a:bodyPr/>
                    <a:lstStyle/>
                    <a:p>
                      <a:r>
                        <a:rPr lang="pt-BR" sz="1200">
                          <a:effectLst/>
                        </a:rPr>
                        <a:t>RF0034</a:t>
                      </a:r>
                      <a:endParaRPr lang="pt-BR" sz="1200">
                        <a:effectLst/>
                        <a:latin typeface="Arial" panose="020B0604020202020204" pitchFamily="34" charset="0"/>
                        <a:ea typeface="Times New Roman" panose="02020603050405020304" pitchFamily="18" charset="0"/>
                      </a:endParaRPr>
                    </a:p>
                  </a:txBody>
                  <a:tcPr marL="51529" marR="51529" marT="0" marB="0"/>
                </a:tc>
                <a:tc>
                  <a:txBody>
                    <a:bodyPr/>
                    <a:lstStyle/>
                    <a:p>
                      <a:r>
                        <a:rPr lang="pt-BR" sz="1200">
                          <a:effectLst/>
                        </a:rPr>
                        <a:t>Alteração apenas de endereços </a:t>
                      </a:r>
                      <a:endParaRPr lang="pt-BR" sz="1200">
                        <a:effectLst/>
                        <a:latin typeface="Arial" panose="020B0604020202020204" pitchFamily="34" charset="0"/>
                        <a:ea typeface="Times New Roman" panose="02020603050405020304" pitchFamily="18" charset="0"/>
                      </a:endParaRPr>
                    </a:p>
                  </a:txBody>
                  <a:tcPr marL="51529" marR="51529" marT="0" marB="0"/>
                </a:tc>
                <a:tc>
                  <a:txBody>
                    <a:bodyPr/>
                    <a:lstStyle/>
                    <a:p>
                      <a:pPr>
                        <a:tabLst>
                          <a:tab pos="5626100" algn="l"/>
                        </a:tabLst>
                      </a:pPr>
                      <a:r>
                        <a:rPr lang="pt-BR" sz="1200">
                          <a:effectLst/>
                        </a:rPr>
                        <a:t>O sistema deve possibilitar que endereços de entrega ou cobrança possam ser alterados ou adicionados de forma simples sem a necessidade da edição dos demais dados cadastrais. </a:t>
                      </a:r>
                      <a:endParaRPr lang="pt-BR" sz="1200">
                        <a:effectLst/>
                        <a:latin typeface="Arial" panose="020B0604020202020204" pitchFamily="34" charset="0"/>
                        <a:ea typeface="Times New Roman" panose="02020603050405020304" pitchFamily="18" charset="0"/>
                      </a:endParaRPr>
                    </a:p>
                  </a:txBody>
                  <a:tcPr marL="51529" marR="51529" marT="0" marB="0"/>
                </a:tc>
                <a:extLst>
                  <a:ext uri="{0D108BD9-81ED-4DB2-BD59-A6C34878D82A}">
                    <a16:rowId xmlns:a16="http://schemas.microsoft.com/office/drawing/2014/main" val="325596920"/>
                  </a:ext>
                </a:extLst>
              </a:tr>
              <a:tr h="544604">
                <a:tc>
                  <a:txBody>
                    <a:bodyPr/>
                    <a:lstStyle/>
                    <a:p>
                      <a:r>
                        <a:rPr lang="pt-BR" sz="1200">
                          <a:effectLst/>
                        </a:rPr>
                        <a:t>RNF0035</a:t>
                      </a:r>
                      <a:endParaRPr lang="pt-BR" sz="1200">
                        <a:effectLst/>
                        <a:latin typeface="Arial" panose="020B0604020202020204" pitchFamily="34" charset="0"/>
                        <a:ea typeface="Times New Roman" panose="02020603050405020304" pitchFamily="18" charset="0"/>
                      </a:endParaRPr>
                    </a:p>
                  </a:txBody>
                  <a:tcPr marL="51529" marR="51529" marT="0" marB="0"/>
                </a:tc>
                <a:tc>
                  <a:txBody>
                    <a:bodyPr/>
                    <a:lstStyle/>
                    <a:p>
                      <a:r>
                        <a:rPr lang="pt-BR" sz="1200" dirty="0">
                          <a:effectLst/>
                        </a:rPr>
                        <a:t>Código de cliente</a:t>
                      </a:r>
                      <a:endParaRPr lang="pt-BR" sz="1200" dirty="0">
                        <a:effectLst/>
                        <a:latin typeface="Arial" panose="020B0604020202020204" pitchFamily="34" charset="0"/>
                        <a:ea typeface="Times New Roman" panose="02020603050405020304" pitchFamily="18" charset="0"/>
                      </a:endParaRPr>
                    </a:p>
                  </a:txBody>
                  <a:tcPr marL="51529" marR="51529" marT="0" marB="0"/>
                </a:tc>
                <a:tc>
                  <a:txBody>
                    <a:bodyPr/>
                    <a:lstStyle/>
                    <a:p>
                      <a:pPr>
                        <a:tabLst>
                          <a:tab pos="5626100" algn="l"/>
                        </a:tabLst>
                      </a:pPr>
                      <a:r>
                        <a:rPr lang="pt-BR" sz="1200" dirty="0">
                          <a:effectLst/>
                        </a:rPr>
                        <a:t>Todo cliente cadastrado deve receber um código único no sistema.</a:t>
                      </a:r>
                    </a:p>
                    <a:p>
                      <a:pPr>
                        <a:tabLst>
                          <a:tab pos="5626100" algn="l"/>
                        </a:tabLst>
                      </a:pPr>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51529" marR="51529" marT="0" marB="0"/>
                </a:tc>
                <a:extLst>
                  <a:ext uri="{0D108BD9-81ED-4DB2-BD59-A6C34878D82A}">
                    <a16:rowId xmlns:a16="http://schemas.microsoft.com/office/drawing/2014/main" val="2131274000"/>
                  </a:ext>
                </a:extLst>
              </a:tr>
            </a:tbl>
          </a:graphicData>
        </a:graphic>
      </p:graphicFrame>
    </p:spTree>
    <p:extLst>
      <p:ext uri="{BB962C8B-B14F-4D97-AF65-F5344CB8AC3E}">
        <p14:creationId xmlns:p14="http://schemas.microsoft.com/office/powerpoint/2010/main" val="2686114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ABCE5-84D7-75E8-C9D5-D0E00D1900F9}"/>
              </a:ext>
            </a:extLst>
          </p:cNvPr>
          <p:cNvSpPr>
            <a:spLocks noGrp="1"/>
          </p:cNvSpPr>
          <p:nvPr>
            <p:ph type="title"/>
          </p:nvPr>
        </p:nvSpPr>
        <p:spPr>
          <a:xfrm>
            <a:off x="838200" y="0"/>
            <a:ext cx="10515600" cy="1325563"/>
          </a:xfrm>
        </p:spPr>
        <p:txBody>
          <a:bodyPr/>
          <a:lstStyle/>
          <a:p>
            <a:r>
              <a:rPr lang="pt-BR" dirty="0"/>
              <a:t>Regras de Negócio</a:t>
            </a:r>
          </a:p>
        </p:txBody>
      </p:sp>
      <p:graphicFrame>
        <p:nvGraphicFramePr>
          <p:cNvPr id="4" name="Tabela 3">
            <a:extLst>
              <a:ext uri="{FF2B5EF4-FFF2-40B4-BE49-F238E27FC236}">
                <a16:creationId xmlns:a16="http://schemas.microsoft.com/office/drawing/2014/main" id="{7E7FACBA-1175-0E63-EEAC-88C636EC2F18}"/>
              </a:ext>
            </a:extLst>
          </p:cNvPr>
          <p:cNvGraphicFramePr>
            <a:graphicFrameLocks noGrp="1"/>
          </p:cNvGraphicFramePr>
          <p:nvPr>
            <p:extLst>
              <p:ext uri="{D42A27DB-BD31-4B8C-83A1-F6EECF244321}">
                <p14:modId xmlns:p14="http://schemas.microsoft.com/office/powerpoint/2010/main" val="3337270226"/>
              </p:ext>
            </p:extLst>
          </p:nvPr>
        </p:nvGraphicFramePr>
        <p:xfrm>
          <a:off x="102000" y="1145496"/>
          <a:ext cx="11988000" cy="3690117"/>
        </p:xfrm>
        <a:graphic>
          <a:graphicData uri="http://schemas.openxmlformats.org/drawingml/2006/table">
            <a:tbl>
              <a:tblPr firstRow="1" firstCol="1" bandRow="1">
                <a:tableStyleId>{3B4B98B0-60AC-42C2-AFA5-B58CD77FA1E5}</a:tableStyleId>
              </a:tblPr>
              <a:tblGrid>
                <a:gridCol w="2357245">
                  <a:extLst>
                    <a:ext uri="{9D8B030D-6E8A-4147-A177-3AD203B41FA5}">
                      <a16:colId xmlns:a16="http://schemas.microsoft.com/office/drawing/2014/main" val="4122381360"/>
                    </a:ext>
                  </a:extLst>
                </a:gridCol>
                <a:gridCol w="3384265">
                  <a:extLst>
                    <a:ext uri="{9D8B030D-6E8A-4147-A177-3AD203B41FA5}">
                      <a16:colId xmlns:a16="http://schemas.microsoft.com/office/drawing/2014/main" val="4325438"/>
                    </a:ext>
                  </a:extLst>
                </a:gridCol>
                <a:gridCol w="6246490">
                  <a:extLst>
                    <a:ext uri="{9D8B030D-6E8A-4147-A177-3AD203B41FA5}">
                      <a16:colId xmlns:a16="http://schemas.microsoft.com/office/drawing/2014/main" val="613884453"/>
                    </a:ext>
                  </a:extLst>
                </a:gridCol>
              </a:tblGrid>
              <a:tr h="160574">
                <a:tc gridSpan="3">
                  <a:txBody>
                    <a:bodyPr/>
                    <a:lstStyle/>
                    <a:p>
                      <a:pPr fontAlgn="base"/>
                      <a:r>
                        <a:rPr lang="pt-BR" sz="1100">
                          <a:effectLst/>
                        </a:rPr>
                        <a:t>Grupo: Cadastro de Livros </a:t>
                      </a:r>
                      <a:endParaRPr lang="pt-BR" sz="11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99238561"/>
                  </a:ext>
                </a:extLst>
              </a:tr>
              <a:tr h="321147">
                <a:tc>
                  <a:txBody>
                    <a:bodyPr/>
                    <a:lstStyle/>
                    <a:p>
                      <a:pPr fontAlgn="base"/>
                      <a:r>
                        <a:rPr lang="pt-BR" sz="1100" dirty="0">
                          <a:effectLst/>
                        </a:rPr>
                        <a:t>RN0011 </a:t>
                      </a:r>
                      <a:endParaRPr lang="pt-BR" sz="11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100" dirty="0">
                          <a:effectLst/>
                        </a:rPr>
                        <a:t>Dados obrigatórios para o cadastro de um livro</a:t>
                      </a:r>
                      <a:endParaRPr lang="pt-BR" sz="11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100" dirty="0">
                          <a:effectLst/>
                        </a:rPr>
                        <a:t>Para todo produto cadastrado é obrigatório o cadastro dos seguintes dados: nome, descrição, preço, requisitos, publicadora, desenvolvedora, idioma, legenda, data de lançamento, imagem do produto</a:t>
                      </a:r>
                      <a:endParaRPr lang="pt-BR" sz="11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54572919"/>
                  </a:ext>
                </a:extLst>
              </a:tr>
              <a:tr h="160574">
                <a:tc gridSpan="3">
                  <a:txBody>
                    <a:bodyPr/>
                    <a:lstStyle/>
                    <a:p>
                      <a:pPr fontAlgn="base"/>
                      <a:r>
                        <a:rPr lang="pt-BR" sz="1100" dirty="0">
                          <a:effectLst/>
                        </a:rPr>
                        <a:t> </a:t>
                      </a:r>
                      <a:endParaRPr lang="pt-BR" sz="110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4094174012"/>
                  </a:ext>
                </a:extLst>
              </a:tr>
              <a:tr h="160574">
                <a:tc gridSpan="3">
                  <a:txBody>
                    <a:bodyPr/>
                    <a:lstStyle/>
                    <a:p>
                      <a:pPr fontAlgn="base"/>
                      <a:r>
                        <a:rPr lang="pt-BR" sz="1100">
                          <a:effectLst/>
                        </a:rPr>
                        <a:t>Grupo: Cadastro de Clientes </a:t>
                      </a:r>
                      <a:endParaRPr lang="pt-BR" sz="11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064003780"/>
                  </a:ext>
                </a:extLst>
              </a:tr>
              <a:tr h="160574">
                <a:tc gridSpan="3">
                  <a:txBody>
                    <a:bodyPr/>
                    <a:lstStyle/>
                    <a:p>
                      <a:pPr fontAlgn="base"/>
                      <a:r>
                        <a:rPr lang="pt-BR" sz="1100">
                          <a:effectLst/>
                        </a:rPr>
                        <a:t> </a:t>
                      </a:r>
                      <a:endParaRPr lang="pt-BR" sz="11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4268970742"/>
                  </a:ext>
                </a:extLst>
              </a:tr>
              <a:tr h="160574">
                <a:tc>
                  <a:txBody>
                    <a:bodyPr/>
                    <a:lstStyle/>
                    <a:p>
                      <a:pPr fontAlgn="base"/>
                      <a:r>
                        <a:rPr lang="pt-BR" sz="1100">
                          <a:effectLst/>
                        </a:rPr>
                        <a:t>RN0021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100">
                          <a:effectLst/>
                        </a:rPr>
                        <a:t>Cadastro de endereço de cobrança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100">
                          <a:effectLst/>
                        </a:rPr>
                        <a:t>Para todo cliente cadastrado é obrigatório o registro de ao menos um endereço de cobrança.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65237971"/>
                  </a:ext>
                </a:extLst>
              </a:tr>
              <a:tr h="160574">
                <a:tc>
                  <a:txBody>
                    <a:bodyPr/>
                    <a:lstStyle/>
                    <a:p>
                      <a:pPr fontAlgn="base"/>
                      <a:r>
                        <a:rPr lang="pt-BR" sz="1100">
                          <a:effectLst/>
                        </a:rPr>
                        <a:t>RN0022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100">
                          <a:effectLst/>
                        </a:rPr>
                        <a:t>Cadastro de endereço de entrega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100">
                          <a:effectLst/>
                        </a:rPr>
                        <a:t>Para todo cliente cadastrado é obrigatório o registro de ao menos um endereço de entrega.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170697315"/>
                  </a:ext>
                </a:extLst>
              </a:tr>
              <a:tr h="481721">
                <a:tc>
                  <a:txBody>
                    <a:bodyPr/>
                    <a:lstStyle/>
                    <a:p>
                      <a:pPr fontAlgn="base"/>
                      <a:r>
                        <a:rPr lang="pt-BR" sz="1100">
                          <a:effectLst/>
                        </a:rPr>
                        <a:t>RN0023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100">
                          <a:effectLst/>
                        </a:rPr>
                        <a:t>Composição do registro de endereços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100">
                          <a:effectLst/>
                        </a:rPr>
                        <a:t>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26063149"/>
                  </a:ext>
                </a:extLst>
              </a:tr>
              <a:tr h="321147">
                <a:tc>
                  <a:txBody>
                    <a:bodyPr/>
                    <a:lstStyle/>
                    <a:p>
                      <a:pPr fontAlgn="base"/>
                      <a:r>
                        <a:rPr lang="pt-BR" sz="1100">
                          <a:effectLst/>
                        </a:rPr>
                        <a:t>RN0024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100">
                          <a:effectLst/>
                        </a:rPr>
                        <a:t>Composição do registro de cartões de crédito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100">
                          <a:effectLst/>
                        </a:rPr>
                        <a:t>Todo cartão de crédito associado a um cliente deverá ser composto pelos seguintes campos: Nº do Cartão, Nome impresso no Cartão, Bandeira do Cartão e Código de Segurança.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93553394"/>
                  </a:ext>
                </a:extLst>
              </a:tr>
              <a:tr h="169677">
                <a:tc>
                  <a:txBody>
                    <a:bodyPr/>
                    <a:lstStyle/>
                    <a:p>
                      <a:pPr fontAlgn="base"/>
                      <a:r>
                        <a:rPr lang="pt-BR" sz="1100">
                          <a:effectLst/>
                        </a:rPr>
                        <a:t>RN0025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100">
                          <a:effectLst/>
                        </a:rPr>
                        <a:t>Bandeiras permitidas para registro de cartões de crédito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100">
                          <a:effectLst/>
                        </a:rPr>
                        <a:t>Todo cartão de crédito associado a um cliente deverá ser de alguma bandeira registrada no sistema.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10970057"/>
                  </a:ext>
                </a:extLst>
              </a:tr>
              <a:tr h="321147">
                <a:tc>
                  <a:txBody>
                    <a:bodyPr/>
                    <a:lstStyle/>
                    <a:p>
                      <a:pPr fontAlgn="base"/>
                      <a:r>
                        <a:rPr lang="pt-BR" sz="1100">
                          <a:effectLst/>
                        </a:rPr>
                        <a:t>RN0026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100">
                          <a:effectLst/>
                        </a:rPr>
                        <a:t>Dados obrigatórios para o cadastro de um cliente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100" dirty="0">
                          <a:effectLst/>
                        </a:rPr>
                        <a:t>Para todo cliente cadastrado é obrigatório o cadastro dos seguintes dados: Gênero, Nome, Data de Nascimento, CPF, Telefone (deve ser composto pelo tipo, DDD e número), e-mail, senha, endereço residencial. </a:t>
                      </a:r>
                      <a:endParaRPr lang="pt-BR" sz="11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02146884"/>
                  </a:ext>
                </a:extLst>
              </a:tr>
              <a:tr h="481721">
                <a:tc>
                  <a:txBody>
                    <a:bodyPr/>
                    <a:lstStyle/>
                    <a:p>
                      <a:pPr fontAlgn="base"/>
                      <a:r>
                        <a:rPr lang="pt-BR" sz="1100">
                          <a:effectLst/>
                        </a:rPr>
                        <a:t>RN0028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100" dirty="0">
                          <a:effectLst/>
                        </a:rPr>
                        <a:t>Validar retorno da operadora de cartão de crédito </a:t>
                      </a:r>
                      <a:endParaRPr lang="pt-BR" sz="11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100" dirty="0">
                          <a:effectLst/>
                        </a:rPr>
                        <a:t>Somente deve-se dar baixa no estoque de itens cuja compra tenha sido efetivada, isso significa que o status não é mais EM PROCESSAMENTO. Todo item que faça parte de uma compra não aprovada deve ser desbloqueado e mantido em estoque. </a:t>
                      </a:r>
                    </a:p>
                    <a:p>
                      <a:r>
                        <a:rPr lang="pt-BR" sz="1100" dirty="0">
                          <a:effectLst/>
                        </a:rPr>
                        <a:t>  </a:t>
                      </a:r>
                      <a:endParaRPr lang="pt-BR" sz="1100" dirty="0">
                        <a:effectLst/>
                        <a:latin typeface="Times New Roman" panose="02020603050405020304" pitchFamily="18" charset="0"/>
                      </a:endParaRPr>
                    </a:p>
                  </a:txBody>
                  <a:tcPr marL="0" marR="0" marT="0" marB="0"/>
                </a:tc>
                <a:extLst>
                  <a:ext uri="{0D108BD9-81ED-4DB2-BD59-A6C34878D82A}">
                    <a16:rowId xmlns:a16="http://schemas.microsoft.com/office/drawing/2014/main" val="501499407"/>
                  </a:ext>
                </a:extLst>
              </a:tr>
            </a:tbl>
          </a:graphicData>
        </a:graphic>
      </p:graphicFrame>
      <p:graphicFrame>
        <p:nvGraphicFramePr>
          <p:cNvPr id="5" name="Tabela 4">
            <a:extLst>
              <a:ext uri="{FF2B5EF4-FFF2-40B4-BE49-F238E27FC236}">
                <a16:creationId xmlns:a16="http://schemas.microsoft.com/office/drawing/2014/main" id="{B855334F-63B1-DF83-20E7-FAA293DCB1FB}"/>
              </a:ext>
            </a:extLst>
          </p:cNvPr>
          <p:cNvGraphicFramePr>
            <a:graphicFrameLocks noGrp="1"/>
          </p:cNvGraphicFramePr>
          <p:nvPr>
            <p:extLst>
              <p:ext uri="{D42A27DB-BD31-4B8C-83A1-F6EECF244321}">
                <p14:modId xmlns:p14="http://schemas.microsoft.com/office/powerpoint/2010/main" val="1019349234"/>
              </p:ext>
            </p:extLst>
          </p:nvPr>
        </p:nvGraphicFramePr>
        <p:xfrm>
          <a:off x="102000" y="4835613"/>
          <a:ext cx="11988000" cy="1742281"/>
        </p:xfrm>
        <a:graphic>
          <a:graphicData uri="http://schemas.openxmlformats.org/drawingml/2006/table">
            <a:tbl>
              <a:tblPr firstRow="1" firstCol="1" bandRow="1">
                <a:tableStyleId>{3B4B98B0-60AC-42C2-AFA5-B58CD77FA1E5}</a:tableStyleId>
              </a:tblPr>
              <a:tblGrid>
                <a:gridCol w="2281694">
                  <a:extLst>
                    <a:ext uri="{9D8B030D-6E8A-4147-A177-3AD203B41FA5}">
                      <a16:colId xmlns:a16="http://schemas.microsoft.com/office/drawing/2014/main" val="3683526371"/>
                    </a:ext>
                  </a:extLst>
                </a:gridCol>
                <a:gridCol w="3164511">
                  <a:extLst>
                    <a:ext uri="{9D8B030D-6E8A-4147-A177-3AD203B41FA5}">
                      <a16:colId xmlns:a16="http://schemas.microsoft.com/office/drawing/2014/main" val="664016284"/>
                    </a:ext>
                  </a:extLst>
                </a:gridCol>
                <a:gridCol w="6541795">
                  <a:extLst>
                    <a:ext uri="{9D8B030D-6E8A-4147-A177-3AD203B41FA5}">
                      <a16:colId xmlns:a16="http://schemas.microsoft.com/office/drawing/2014/main" val="4126189269"/>
                    </a:ext>
                  </a:extLst>
                </a:gridCol>
              </a:tblGrid>
              <a:tr h="435570">
                <a:tc gridSpan="3">
                  <a:txBody>
                    <a:bodyPr/>
                    <a:lstStyle/>
                    <a:p>
                      <a:pPr fontAlgn="base"/>
                      <a:r>
                        <a:rPr lang="pt-BR" sz="1000" dirty="0">
                          <a:effectLst/>
                        </a:rPr>
                        <a:t>Grupo: Controle de estoque </a:t>
                      </a:r>
                      <a:endParaRPr lang="pt-BR" sz="110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937889632"/>
                  </a:ext>
                </a:extLst>
              </a:tr>
              <a:tr h="1306711">
                <a:tc>
                  <a:txBody>
                    <a:bodyPr/>
                    <a:lstStyle/>
                    <a:p>
                      <a:pPr fontAlgn="base"/>
                      <a:r>
                        <a:rPr lang="pt-BR" sz="1000">
                          <a:effectLst/>
                        </a:rPr>
                        <a:t>RN0051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effectLst/>
                        </a:rPr>
                        <a:t>Validar dados de estoque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dirty="0">
                          <a:effectLst/>
                        </a:rPr>
                        <a:t>Para cada entrada em estoque, deve ser obrigatoriamente informado o produto, a quantidade, o valor de custo, fornecedor, e a data de entrada dos itens de produto. </a:t>
                      </a:r>
                      <a:endParaRPr lang="pt-BR" sz="11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970359075"/>
                  </a:ext>
                </a:extLst>
              </a:tr>
            </a:tbl>
          </a:graphicData>
        </a:graphic>
      </p:graphicFrame>
    </p:spTree>
    <p:extLst>
      <p:ext uri="{BB962C8B-B14F-4D97-AF65-F5344CB8AC3E}">
        <p14:creationId xmlns:p14="http://schemas.microsoft.com/office/powerpoint/2010/main" val="41663341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a 3">
            <a:extLst>
              <a:ext uri="{FF2B5EF4-FFF2-40B4-BE49-F238E27FC236}">
                <a16:creationId xmlns:a16="http://schemas.microsoft.com/office/drawing/2014/main" id="{5818C58B-F4C6-8D7F-F28E-41849F34C012}"/>
              </a:ext>
            </a:extLst>
          </p:cNvPr>
          <p:cNvGraphicFramePr>
            <a:graphicFrameLocks noGrp="1"/>
          </p:cNvGraphicFramePr>
          <p:nvPr>
            <p:extLst>
              <p:ext uri="{D42A27DB-BD31-4B8C-83A1-F6EECF244321}">
                <p14:modId xmlns:p14="http://schemas.microsoft.com/office/powerpoint/2010/main" val="3375410236"/>
              </p:ext>
            </p:extLst>
          </p:nvPr>
        </p:nvGraphicFramePr>
        <p:xfrm>
          <a:off x="357188" y="271463"/>
          <a:ext cx="11477625" cy="6315075"/>
        </p:xfrm>
        <a:graphic>
          <a:graphicData uri="http://schemas.openxmlformats.org/drawingml/2006/table">
            <a:tbl>
              <a:tblPr firstRow="1" firstCol="1" bandRow="1">
                <a:tableStyleId>{3B4B98B0-60AC-42C2-AFA5-B58CD77FA1E5}</a:tableStyleId>
              </a:tblPr>
              <a:tblGrid>
                <a:gridCol w="600075">
                  <a:extLst>
                    <a:ext uri="{9D8B030D-6E8A-4147-A177-3AD203B41FA5}">
                      <a16:colId xmlns:a16="http://schemas.microsoft.com/office/drawing/2014/main" val="3034906737"/>
                    </a:ext>
                  </a:extLst>
                </a:gridCol>
                <a:gridCol w="1790700">
                  <a:extLst>
                    <a:ext uri="{9D8B030D-6E8A-4147-A177-3AD203B41FA5}">
                      <a16:colId xmlns:a16="http://schemas.microsoft.com/office/drawing/2014/main" val="1312208303"/>
                    </a:ext>
                  </a:extLst>
                </a:gridCol>
                <a:gridCol w="9086850">
                  <a:extLst>
                    <a:ext uri="{9D8B030D-6E8A-4147-A177-3AD203B41FA5}">
                      <a16:colId xmlns:a16="http://schemas.microsoft.com/office/drawing/2014/main" val="1717046171"/>
                    </a:ext>
                  </a:extLst>
                </a:gridCol>
              </a:tblGrid>
              <a:tr h="372674">
                <a:tc gridSpan="3">
                  <a:txBody>
                    <a:bodyPr/>
                    <a:lstStyle/>
                    <a:p>
                      <a:pPr fontAlgn="base"/>
                      <a:r>
                        <a:rPr lang="pt-BR" sz="1050" dirty="0">
                          <a:effectLst/>
                        </a:rPr>
                        <a:t>Grupo: Gerenciar Vendas Eletrônicas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673062796"/>
                  </a:ext>
                </a:extLst>
              </a:tr>
              <a:tr h="406043">
                <a:tc>
                  <a:txBody>
                    <a:bodyPr/>
                    <a:lstStyle/>
                    <a:p>
                      <a:pPr fontAlgn="base"/>
                      <a:r>
                        <a:rPr lang="pt-BR" sz="1050" dirty="0">
                          <a:effectLst/>
                        </a:rPr>
                        <a:t>RN0031 </a:t>
                      </a:r>
                      <a:endParaRPr lang="pt-BR" sz="105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Validar estoque para adição de itens no carrinho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r>
                        <a:rPr lang="pt-BR" sz="1050">
                          <a:effectLst/>
                        </a:rPr>
                        <a:t>Não deve ser permitido adicionar um item no carrinho de compra que não esteja disponível em estoque. Também deve ser validado a quantidade do item adicionado ao carrinho para que não seja adicionado mais itens do que o disponível em estoque. </a:t>
                      </a:r>
                      <a:endParaRPr lang="pt-BR"/>
                    </a:p>
                  </a:txBody>
                  <a:tcPr marL="0" marR="0" marT="0" marB="0"/>
                </a:tc>
                <a:extLst>
                  <a:ext uri="{0D108BD9-81ED-4DB2-BD59-A6C34878D82A}">
                    <a16:rowId xmlns:a16="http://schemas.microsoft.com/office/drawing/2014/main" val="1939798846"/>
                  </a:ext>
                </a:extLst>
              </a:tr>
              <a:tr h="234682">
                <a:tc>
                  <a:txBody>
                    <a:bodyPr/>
                    <a:lstStyle/>
                    <a:p>
                      <a:pPr fontAlgn="base"/>
                      <a:r>
                        <a:rPr lang="pt-BR" sz="1050" strike="sngStrike">
                          <a:effectLst/>
                        </a:rPr>
                        <a:t>RN0032</a:t>
                      </a:r>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strike="sngStrike" dirty="0">
                          <a:effectLst/>
                        </a:rPr>
                        <a:t>Validar estoque para compra</a:t>
                      </a:r>
                      <a:r>
                        <a:rPr lang="pt-BR" sz="1050" dirty="0">
                          <a:effectLst/>
                        </a:rPr>
                        <a:t> </a:t>
                      </a:r>
                      <a:endParaRPr lang="pt-BR" sz="1050" dirty="0">
                        <a:effectLst/>
                        <a:latin typeface="Arial" panose="020B0604020202020204" pitchFamily="34" charset="0"/>
                        <a:ea typeface="Times New Roman" panose="02020603050405020304" pitchFamily="18" charset="0"/>
                      </a:endParaRPr>
                    </a:p>
                  </a:txBody>
                  <a:tcPr marL="0" marR="0" marT="0" marB="0"/>
                </a:tc>
                <a:tc>
                  <a:txBody>
                    <a:bodyPr/>
                    <a:lstStyle/>
                    <a:p>
                      <a:r>
                        <a:rPr lang="pt-BR" sz="1050" strike="sngStrike">
                          <a:effectLst/>
                        </a:rPr>
                        <a:t>Ao solicitar a compra de itens que estejam em um carrinho deve-se garantir que tais itens ainda permanecem disponíveis em estoque.</a:t>
                      </a:r>
                      <a:r>
                        <a:rPr lang="pt-BR" sz="1050">
                          <a:effectLst/>
                        </a:rPr>
                        <a:t> </a:t>
                      </a:r>
                      <a:endParaRPr lang="pt-BR"/>
                    </a:p>
                  </a:txBody>
                  <a:tcPr marL="0" marR="0" marT="0" marB="0"/>
                </a:tc>
                <a:extLst>
                  <a:ext uri="{0D108BD9-81ED-4DB2-BD59-A6C34878D82A}">
                    <a16:rowId xmlns:a16="http://schemas.microsoft.com/office/drawing/2014/main" val="3747903853"/>
                  </a:ext>
                </a:extLst>
              </a:tr>
              <a:tr h="358423">
                <a:tc>
                  <a:txBody>
                    <a:bodyPr/>
                    <a:lstStyle/>
                    <a:p>
                      <a:pPr fontAlgn="base"/>
                      <a:r>
                        <a:rPr lang="pt-BR" sz="1050">
                          <a:effectLst/>
                        </a:rPr>
                        <a:t>RN0033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Uso de cupom promocional para pagamento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r>
                        <a:rPr lang="pt-BR" sz="1050">
                          <a:effectLst/>
                        </a:rPr>
                        <a:t>Apenas um cupom promocional pode ser utilizado por compra. </a:t>
                      </a:r>
                      <a:endParaRPr lang="pt-BR"/>
                    </a:p>
                  </a:txBody>
                  <a:tcPr marL="0" marR="0" marT="0" marB="0"/>
                </a:tc>
                <a:extLst>
                  <a:ext uri="{0D108BD9-81ED-4DB2-BD59-A6C34878D82A}">
                    <a16:rowId xmlns:a16="http://schemas.microsoft.com/office/drawing/2014/main" val="4103919156"/>
                  </a:ext>
                </a:extLst>
              </a:tr>
              <a:tr h="358423">
                <a:tc>
                  <a:txBody>
                    <a:bodyPr/>
                    <a:lstStyle/>
                    <a:p>
                      <a:pPr fontAlgn="base"/>
                      <a:r>
                        <a:rPr lang="pt-BR" sz="1050">
                          <a:effectLst/>
                        </a:rPr>
                        <a:t>RN0034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Uso de diversões cartões de crédito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r>
                        <a:rPr lang="pt-BR" sz="1050">
                          <a:effectLst/>
                        </a:rPr>
                        <a:t>Uma compra pode ser paga utilizando mais de um cartão de crédito, porém o valor mínimo para ser pago com cada cartão deve ser R$ 10,00. </a:t>
                      </a:r>
                      <a:endParaRPr lang="pt-BR"/>
                    </a:p>
                  </a:txBody>
                  <a:tcPr marL="0" marR="0" marT="0" marB="0"/>
                </a:tc>
                <a:extLst>
                  <a:ext uri="{0D108BD9-81ED-4DB2-BD59-A6C34878D82A}">
                    <a16:rowId xmlns:a16="http://schemas.microsoft.com/office/drawing/2014/main" val="1472908921"/>
                  </a:ext>
                </a:extLst>
              </a:tr>
              <a:tr h="716846">
                <a:tc>
                  <a:txBody>
                    <a:bodyPr/>
                    <a:lstStyle/>
                    <a:p>
                      <a:pPr fontAlgn="base"/>
                      <a:r>
                        <a:rPr lang="pt-BR" sz="1050">
                          <a:effectLst/>
                        </a:rPr>
                        <a:t>RN0035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Uso de cupons junto a cartão de crédito </a:t>
                      </a:r>
                      <a:endParaRPr lang="pt-BR" sz="105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Ao realizar pagamento utilizando cupons e cartões em conjunto, deve-se sempre considerar o valor máximo dos cupons. </a:t>
                      </a:r>
                    </a:p>
                    <a:p>
                      <a:pPr fontAlgn="base"/>
                      <a:r>
                        <a:rPr lang="pt-BR" sz="1050" dirty="0">
                          <a:effectLst/>
                        </a:rPr>
                        <a:t>Somente neste caso é permitido que seja realizado um pagamento de um valor menor que R$ 10,00 no cartão. Exemplo: Uma compra de R$ 35,00 o cliente pode pagar R$ 30,00 utilizando cupons de troca ou cupons promocionais e pagar R$ 5,00 com cartão de crédito. </a:t>
                      </a:r>
                    </a:p>
                    <a:p>
                      <a:pPr fontAlgn="base"/>
                      <a:r>
                        <a:rPr lang="pt-BR" sz="1050" dirty="0">
                          <a:effectLst/>
                        </a:rPr>
                        <a:t> </a:t>
                      </a:r>
                      <a:endParaRPr lang="pt-BR" dirty="0"/>
                    </a:p>
                  </a:txBody>
                  <a:tcPr marL="0" marR="0" marT="0" marB="0"/>
                </a:tc>
                <a:extLst>
                  <a:ext uri="{0D108BD9-81ED-4DB2-BD59-A6C34878D82A}">
                    <a16:rowId xmlns:a16="http://schemas.microsoft.com/office/drawing/2014/main" val="53136499"/>
                  </a:ext>
                </a:extLst>
              </a:tr>
              <a:tr h="800052">
                <a:tc>
                  <a:txBody>
                    <a:bodyPr/>
                    <a:lstStyle/>
                    <a:p>
                      <a:pPr fontAlgn="base"/>
                      <a:r>
                        <a:rPr lang="pt-BR" sz="1050">
                          <a:effectLst/>
                        </a:rPr>
                        <a:t>RN0036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Gerar cupom de troca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r>
                        <a:rPr lang="pt-BR" sz="1050">
                          <a:effectLst/>
                        </a:rPr>
                        <a:t>Um cupom de troca deve ser gerado quando uma compra for paga com outros cupons em que o valor supere o valor da compra. Obs: O sistema não deve possibilitar o uso de cupons que supere a compra desnecessariamente, ex: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 </a:t>
                      </a:r>
                      <a:endParaRPr lang="pt-BR"/>
                    </a:p>
                  </a:txBody>
                  <a:tcPr marL="0" marR="0" marT="0" marB="0"/>
                </a:tc>
                <a:extLst>
                  <a:ext uri="{0D108BD9-81ED-4DB2-BD59-A6C34878D82A}">
                    <a16:rowId xmlns:a16="http://schemas.microsoft.com/office/drawing/2014/main" val="3939660313"/>
                  </a:ext>
                </a:extLst>
              </a:tr>
              <a:tr h="390425">
                <a:tc>
                  <a:txBody>
                    <a:bodyPr/>
                    <a:lstStyle/>
                    <a:p>
                      <a:pPr fontAlgn="base"/>
                      <a:r>
                        <a:rPr lang="pt-BR" sz="1050">
                          <a:effectLst/>
                        </a:rPr>
                        <a:t>RN0037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Validar Forma de Pagamento para finalização de compra </a:t>
                      </a:r>
                      <a:endParaRPr lang="pt-BR" sz="105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Após a finalização da compra a forma de pagamento deve ser validada. Para tal deve-se validar a validade e veracidade dos cupons de troca e promocionais que porventura foram utilizados.</a:t>
                      </a:r>
                    </a:p>
                  </a:txBody>
                  <a:tcPr marL="0" marR="0" marT="0" marB="0"/>
                </a:tc>
                <a:extLst>
                  <a:ext uri="{0D108BD9-81ED-4DB2-BD59-A6C34878D82A}">
                    <a16:rowId xmlns:a16="http://schemas.microsoft.com/office/drawing/2014/main" val="3774700900"/>
                  </a:ext>
                </a:extLst>
              </a:tr>
              <a:tr h="768050">
                <a:tc>
                  <a:txBody>
                    <a:bodyPr/>
                    <a:lstStyle/>
                    <a:p>
                      <a:pPr fontAlgn="base"/>
                      <a:r>
                        <a:rPr lang="pt-BR" sz="1050">
                          <a:effectLst/>
                        </a:rPr>
                        <a:t>RN0038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Alterar status da compra conforme processo de aprovação de forma de pagamento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Caso as formas de pagamento tenham sido validadas com sucesso, a compra deve passar ter o status APROVADA. </a:t>
                      </a:r>
                    </a:p>
                    <a:p>
                      <a:pPr fontAlgn="base"/>
                      <a:r>
                        <a:rPr lang="pt-BR" sz="1050">
                          <a:effectLst/>
                        </a:rPr>
                        <a:t> </a:t>
                      </a:r>
                    </a:p>
                    <a:p>
                      <a:pPr fontAlgn="base"/>
                      <a:r>
                        <a:rPr lang="pt-BR" sz="1050">
                          <a:effectLst/>
                        </a:rPr>
                        <a:t>Caso contrário deve passar a ter o status REPROVADA. </a:t>
                      </a:r>
                      <a:endParaRPr lang="pt-BR"/>
                    </a:p>
                  </a:txBody>
                  <a:tcPr marL="0" marR="0" marT="0" marB="0"/>
                </a:tc>
                <a:extLst>
                  <a:ext uri="{0D108BD9-81ED-4DB2-BD59-A6C34878D82A}">
                    <a16:rowId xmlns:a16="http://schemas.microsoft.com/office/drawing/2014/main" val="1462418963"/>
                  </a:ext>
                </a:extLst>
              </a:tr>
              <a:tr h="394692">
                <a:tc>
                  <a:txBody>
                    <a:bodyPr/>
                    <a:lstStyle/>
                    <a:p>
                      <a:pPr fontAlgn="base"/>
                      <a:r>
                        <a:rPr lang="pt-BR" sz="1050">
                          <a:effectLst/>
                        </a:rPr>
                        <a:t>RN0039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Alterar status da compra para transporte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r>
                        <a:rPr lang="pt-BR" sz="1050">
                          <a:effectLst/>
                        </a:rPr>
                        <a:t>Toda compra selecionada para ser entregue por um administrador deve ter seu status alterado para EM TRANSPORTE. </a:t>
                      </a:r>
                      <a:endParaRPr lang="pt-BR"/>
                    </a:p>
                  </a:txBody>
                  <a:tcPr marL="0" marR="0" marT="0" marB="0"/>
                </a:tc>
                <a:extLst>
                  <a:ext uri="{0D108BD9-81ED-4DB2-BD59-A6C34878D82A}">
                    <a16:rowId xmlns:a16="http://schemas.microsoft.com/office/drawing/2014/main" val="734887831"/>
                  </a:ext>
                </a:extLst>
              </a:tr>
              <a:tr h="384025">
                <a:tc>
                  <a:txBody>
                    <a:bodyPr/>
                    <a:lstStyle/>
                    <a:p>
                      <a:pPr fontAlgn="base"/>
                      <a:r>
                        <a:rPr lang="pt-BR" sz="1050">
                          <a:effectLst/>
                        </a:rPr>
                        <a:t>RN0040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Alterar status da compra após entrega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r>
                        <a:rPr lang="pt-BR" sz="1050">
                          <a:effectLst/>
                        </a:rPr>
                        <a:t>Toda compra selecionada como entregue por um administrador deve ter seu status alterado para ENTREGUE. </a:t>
                      </a:r>
                      <a:endParaRPr lang="pt-BR"/>
                    </a:p>
                  </a:txBody>
                  <a:tcPr marL="0" marR="0" marT="0" marB="0"/>
                </a:tc>
                <a:extLst>
                  <a:ext uri="{0D108BD9-81ED-4DB2-BD59-A6C34878D82A}">
                    <a16:rowId xmlns:a16="http://schemas.microsoft.com/office/drawing/2014/main" val="2190564425"/>
                  </a:ext>
                </a:extLst>
              </a:tr>
              <a:tr h="537635">
                <a:tc>
                  <a:txBody>
                    <a:bodyPr/>
                    <a:lstStyle/>
                    <a:p>
                      <a:pPr fontAlgn="base"/>
                      <a:r>
                        <a:rPr lang="pt-BR" sz="1050">
                          <a:effectLst/>
                        </a:rPr>
                        <a:t>RN0041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Gerar pedido de troca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Todo item selecionado para troca deve gerar um pedido de troca. Este pedido deverá terá o status EM TROCA. </a:t>
                      </a:r>
                    </a:p>
                    <a:p>
                      <a:pPr fontAlgn="base"/>
                      <a:r>
                        <a:rPr lang="pt-BR" sz="1050" dirty="0">
                          <a:effectLst/>
                        </a:rPr>
                        <a:t>Caso o cliente solicite a troca de toda a compra o status do pedido deverá ser EM TROCA. </a:t>
                      </a:r>
                    </a:p>
                    <a:p>
                      <a:pPr fontAlgn="base"/>
                      <a:r>
                        <a:rPr lang="pt-BR" sz="1050" dirty="0">
                          <a:effectLst/>
                        </a:rPr>
                        <a:t> </a:t>
                      </a:r>
                      <a:endParaRPr lang="pt-BR" dirty="0"/>
                    </a:p>
                  </a:txBody>
                  <a:tcPr marL="0" marR="0" marT="0" marB="0"/>
                </a:tc>
                <a:extLst>
                  <a:ext uri="{0D108BD9-81ED-4DB2-BD59-A6C34878D82A}">
                    <a16:rowId xmlns:a16="http://schemas.microsoft.com/office/drawing/2014/main" val="558127816"/>
                  </a:ext>
                </a:extLst>
              </a:tr>
              <a:tr h="379758">
                <a:tc>
                  <a:txBody>
                    <a:bodyPr/>
                    <a:lstStyle/>
                    <a:p>
                      <a:pPr fontAlgn="base"/>
                      <a:r>
                        <a:rPr lang="pt-BR" sz="1050">
                          <a:effectLst/>
                        </a:rPr>
                        <a:t>RN0042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Alterar status do pedido após recebimento de troca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r>
                        <a:rPr lang="pt-BR" sz="1050">
                          <a:effectLst/>
                        </a:rPr>
                        <a:t>Ao confirmar que os itens de um pedido de troca ou uma compra com status EM TROCA foi recebido o status do pedido ou compra deverá ser TROCADO. </a:t>
                      </a:r>
                      <a:endParaRPr lang="pt-BR"/>
                    </a:p>
                  </a:txBody>
                  <a:tcPr marL="0" marR="0" marT="0" marB="0"/>
                </a:tc>
                <a:extLst>
                  <a:ext uri="{0D108BD9-81ED-4DB2-BD59-A6C34878D82A}">
                    <a16:rowId xmlns:a16="http://schemas.microsoft.com/office/drawing/2014/main" val="1051521511"/>
                  </a:ext>
                </a:extLst>
              </a:tr>
              <a:tr h="213347">
                <a:tc>
                  <a:txBody>
                    <a:bodyPr/>
                    <a:lstStyle/>
                    <a:p>
                      <a:pPr fontAlgn="base"/>
                      <a:r>
                        <a:rPr lang="pt-BR" sz="1050">
                          <a:effectLst/>
                        </a:rPr>
                        <a:t>Rn0043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Validação para solicitar troca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r>
                        <a:rPr lang="pt-BR" sz="1050" dirty="0">
                          <a:effectLst/>
                        </a:rPr>
                        <a:t>Somente itens de pedidos com status ENTREGUE poderão receber solicitação de troca. </a:t>
                      </a:r>
                      <a:endParaRPr lang="pt-BR" dirty="0"/>
                    </a:p>
                  </a:txBody>
                  <a:tcPr marL="0" marR="0" marT="0" marB="0"/>
                </a:tc>
                <a:extLst>
                  <a:ext uri="{0D108BD9-81ED-4DB2-BD59-A6C34878D82A}">
                    <a16:rowId xmlns:a16="http://schemas.microsoft.com/office/drawing/2014/main" val="3731989361"/>
                  </a:ext>
                </a:extLst>
              </a:tr>
            </a:tbl>
          </a:graphicData>
        </a:graphic>
      </p:graphicFrame>
    </p:spTree>
    <p:extLst>
      <p:ext uri="{BB962C8B-B14F-4D97-AF65-F5344CB8AC3E}">
        <p14:creationId xmlns:p14="http://schemas.microsoft.com/office/powerpoint/2010/main" val="22510590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ixaDeTexto 2">
            <a:extLst>
              <a:ext uri="{FF2B5EF4-FFF2-40B4-BE49-F238E27FC236}">
                <a16:creationId xmlns:a16="http://schemas.microsoft.com/office/drawing/2014/main" id="{9C6E6F3C-2DDD-2317-6B1B-C468E91695EB}"/>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err="1">
                <a:solidFill>
                  <a:srgbClr val="FFFFFF"/>
                </a:solidFill>
                <a:latin typeface="+mj-lt"/>
                <a:ea typeface="+mj-ea"/>
                <a:cs typeface="+mj-cs"/>
              </a:rPr>
              <a:t>Modelo</a:t>
            </a:r>
            <a:r>
              <a:rPr lang="en-US" sz="4000" kern="1200" dirty="0">
                <a:solidFill>
                  <a:srgbClr val="FFFFFF"/>
                </a:solidFill>
                <a:latin typeface="+mj-lt"/>
                <a:ea typeface="+mj-ea"/>
                <a:cs typeface="+mj-cs"/>
              </a:rPr>
              <a:t> </a:t>
            </a:r>
            <a:r>
              <a:rPr lang="en-US" sz="4000" kern="1200" dirty="0" err="1">
                <a:solidFill>
                  <a:srgbClr val="FFFFFF"/>
                </a:solidFill>
                <a:latin typeface="+mj-lt"/>
                <a:ea typeface="+mj-ea"/>
                <a:cs typeface="+mj-cs"/>
              </a:rPr>
              <a:t>Arquitetural</a:t>
            </a:r>
            <a:endParaRPr lang="en-US" sz="4000" kern="1200" dirty="0">
              <a:solidFill>
                <a:srgbClr val="FFFFFF"/>
              </a:solidFill>
              <a:latin typeface="+mj-lt"/>
              <a:ea typeface="+mj-ea"/>
              <a:cs typeface="+mj-cs"/>
            </a:endParaRPr>
          </a:p>
        </p:txBody>
      </p:sp>
      <p:pic>
        <p:nvPicPr>
          <p:cNvPr id="4" name="Imagem 3">
            <a:extLst>
              <a:ext uri="{FF2B5EF4-FFF2-40B4-BE49-F238E27FC236}">
                <a16:creationId xmlns:a16="http://schemas.microsoft.com/office/drawing/2014/main" id="{004E8989-A206-0D1C-8E1E-FC59129DFA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274403" y="1966293"/>
            <a:ext cx="7643192" cy="4452160"/>
          </a:xfrm>
          <a:prstGeom prst="rect">
            <a:avLst/>
          </a:prstGeom>
          <a:noFill/>
        </p:spPr>
      </p:pic>
    </p:spTree>
    <p:extLst>
      <p:ext uri="{BB962C8B-B14F-4D97-AF65-F5344CB8AC3E}">
        <p14:creationId xmlns:p14="http://schemas.microsoft.com/office/powerpoint/2010/main" val="3066611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ixaDeTexto 2">
            <a:extLst>
              <a:ext uri="{FF2B5EF4-FFF2-40B4-BE49-F238E27FC236}">
                <a16:creationId xmlns:a16="http://schemas.microsoft.com/office/drawing/2014/main" id="{9C6E6F3C-2DDD-2317-6B1B-C468E91695EB}"/>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Diagrama</a:t>
            </a:r>
            <a:r>
              <a:rPr lang="en-US" sz="4000" kern="1200" dirty="0">
                <a:solidFill>
                  <a:srgbClr val="FFFFFF"/>
                </a:solidFill>
                <a:latin typeface="+mj-lt"/>
                <a:ea typeface="+mj-ea"/>
                <a:cs typeface="+mj-cs"/>
              </a:rPr>
              <a:t> </a:t>
            </a:r>
            <a:r>
              <a:rPr lang="en-US" sz="4000" kern="1200">
                <a:solidFill>
                  <a:srgbClr val="FFFFFF"/>
                </a:solidFill>
                <a:latin typeface="+mj-lt"/>
                <a:ea typeface="+mj-ea"/>
                <a:cs typeface="+mj-cs"/>
              </a:rPr>
              <a:t>em</a:t>
            </a:r>
            <a:r>
              <a:rPr lang="en-US" sz="4000" kern="1200" dirty="0">
                <a:solidFill>
                  <a:srgbClr val="FFFFFF"/>
                </a:solidFill>
                <a:latin typeface="+mj-lt"/>
                <a:ea typeface="+mj-ea"/>
                <a:cs typeface="+mj-cs"/>
              </a:rPr>
              <a:t> </a:t>
            </a:r>
            <a:r>
              <a:rPr lang="en-US" sz="4000" kern="1200">
                <a:solidFill>
                  <a:srgbClr val="FFFFFF"/>
                </a:solidFill>
                <a:latin typeface="+mj-lt"/>
                <a:ea typeface="+mj-ea"/>
                <a:cs typeface="+mj-cs"/>
              </a:rPr>
              <a:t>Pacotes</a:t>
            </a:r>
            <a:endParaRPr lang="en-US" sz="4000" kern="1200" dirty="0">
              <a:solidFill>
                <a:srgbClr val="FFFFFF"/>
              </a:solidFill>
              <a:latin typeface="+mj-lt"/>
              <a:ea typeface="+mj-ea"/>
              <a:cs typeface="+mj-cs"/>
            </a:endParaRPr>
          </a:p>
        </p:txBody>
      </p:sp>
      <p:pic>
        <p:nvPicPr>
          <p:cNvPr id="1026" name="Picture 2">
            <a:extLst>
              <a:ext uri="{FF2B5EF4-FFF2-40B4-BE49-F238E27FC236}">
                <a16:creationId xmlns:a16="http://schemas.microsoft.com/office/drawing/2014/main" id="{9E3EEEA3-2088-5C5F-1F68-AB1D73C07F5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9967" y="1966293"/>
            <a:ext cx="7152064" cy="44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447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Rectangle 20">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ixaDeTexto 2">
            <a:extLst>
              <a:ext uri="{FF2B5EF4-FFF2-40B4-BE49-F238E27FC236}">
                <a16:creationId xmlns:a16="http://schemas.microsoft.com/office/drawing/2014/main" id="{9C6E6F3C-2DDD-2317-6B1B-C468E91695EB}"/>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solidFill>
                  <a:srgbClr val="FFFFFF"/>
                </a:solidFill>
                <a:latin typeface="+mj-lt"/>
                <a:ea typeface="+mj-ea"/>
                <a:cs typeface="+mj-cs"/>
              </a:rPr>
              <a:t>Diagrama de Caso de Uso</a:t>
            </a:r>
          </a:p>
        </p:txBody>
      </p:sp>
      <p:pic>
        <p:nvPicPr>
          <p:cNvPr id="7" name="Imagem 6">
            <a:extLst>
              <a:ext uri="{FF2B5EF4-FFF2-40B4-BE49-F238E27FC236}">
                <a16:creationId xmlns:a16="http://schemas.microsoft.com/office/drawing/2014/main" id="{E0485DEC-AB28-EC7D-E8F2-CD0CED2ACE88}"/>
              </a:ext>
            </a:extLst>
          </p:cNvPr>
          <p:cNvPicPr>
            <a:picLocks noChangeAspect="1"/>
          </p:cNvPicPr>
          <p:nvPr/>
        </p:nvPicPr>
        <p:blipFill>
          <a:blip r:embed="rId2"/>
          <a:stretch>
            <a:fillRect/>
          </a:stretch>
        </p:blipFill>
        <p:spPr>
          <a:xfrm>
            <a:off x="3091572" y="2181426"/>
            <a:ext cx="2755263" cy="3997637"/>
          </a:xfrm>
          <a:prstGeom prst="rect">
            <a:avLst/>
          </a:prstGeom>
        </p:spPr>
      </p:pic>
      <p:pic>
        <p:nvPicPr>
          <p:cNvPr id="6" name="Imagem 5">
            <a:extLst>
              <a:ext uri="{FF2B5EF4-FFF2-40B4-BE49-F238E27FC236}">
                <a16:creationId xmlns:a16="http://schemas.microsoft.com/office/drawing/2014/main" id="{71F56249-5386-C817-CED3-486EF0AE23C1}"/>
              </a:ext>
            </a:extLst>
          </p:cNvPr>
          <p:cNvPicPr>
            <a:picLocks noChangeAspect="1"/>
          </p:cNvPicPr>
          <p:nvPr/>
        </p:nvPicPr>
        <p:blipFill>
          <a:blip r:embed="rId3"/>
          <a:stretch>
            <a:fillRect/>
          </a:stretch>
        </p:blipFill>
        <p:spPr>
          <a:xfrm>
            <a:off x="6345165" y="2217815"/>
            <a:ext cx="2238785" cy="3997831"/>
          </a:xfrm>
          <a:prstGeom prst="rect">
            <a:avLst/>
          </a:prstGeom>
        </p:spPr>
      </p:pic>
    </p:spTree>
    <p:extLst>
      <p:ext uri="{BB962C8B-B14F-4D97-AF65-F5344CB8AC3E}">
        <p14:creationId xmlns:p14="http://schemas.microsoft.com/office/powerpoint/2010/main" val="2624441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ixaDeTexto 2">
            <a:extLst>
              <a:ext uri="{FF2B5EF4-FFF2-40B4-BE49-F238E27FC236}">
                <a16:creationId xmlns:a16="http://schemas.microsoft.com/office/drawing/2014/main" id="{9C6E6F3C-2DDD-2317-6B1B-C468E91695EB}"/>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Diagrama</a:t>
            </a:r>
            <a:r>
              <a:rPr lang="en-US" sz="4000" kern="1200" dirty="0">
                <a:solidFill>
                  <a:srgbClr val="FFFFFF"/>
                </a:solidFill>
                <a:latin typeface="+mj-lt"/>
                <a:ea typeface="+mj-ea"/>
                <a:cs typeface="+mj-cs"/>
              </a:rPr>
              <a:t> de </a:t>
            </a:r>
            <a:r>
              <a:rPr lang="en-US" sz="4000" kern="1200">
                <a:solidFill>
                  <a:srgbClr val="FFFFFF"/>
                </a:solidFill>
                <a:latin typeface="+mj-lt"/>
                <a:ea typeface="+mj-ea"/>
                <a:cs typeface="+mj-cs"/>
              </a:rPr>
              <a:t>Camadas</a:t>
            </a:r>
            <a:r>
              <a:rPr lang="en-US" sz="4000" kern="1200" dirty="0">
                <a:solidFill>
                  <a:srgbClr val="FFFFFF"/>
                </a:solidFill>
                <a:latin typeface="+mj-lt"/>
                <a:ea typeface="+mj-ea"/>
                <a:cs typeface="+mj-cs"/>
              </a:rPr>
              <a:t> do </a:t>
            </a:r>
            <a:r>
              <a:rPr lang="en-US" sz="4000" kern="1200">
                <a:solidFill>
                  <a:srgbClr val="FFFFFF"/>
                </a:solidFill>
                <a:latin typeface="+mj-lt"/>
                <a:ea typeface="+mj-ea"/>
                <a:cs typeface="+mj-cs"/>
              </a:rPr>
              <a:t>Sitema</a:t>
            </a:r>
            <a:endParaRPr lang="en-US" sz="4000" kern="1200" dirty="0">
              <a:solidFill>
                <a:srgbClr val="FFFFFF"/>
              </a:solidFill>
              <a:latin typeface="+mj-lt"/>
              <a:ea typeface="+mj-ea"/>
              <a:cs typeface="+mj-cs"/>
            </a:endParaRPr>
          </a:p>
        </p:txBody>
      </p:sp>
      <p:pic>
        <p:nvPicPr>
          <p:cNvPr id="2" name="Imagem 1">
            <a:extLst>
              <a:ext uri="{FF2B5EF4-FFF2-40B4-BE49-F238E27FC236}">
                <a16:creationId xmlns:a16="http://schemas.microsoft.com/office/drawing/2014/main" id="{DC7BEBFC-9BDF-4CB7-CC56-271BA7F67D8F}"/>
              </a:ext>
            </a:extLst>
          </p:cNvPr>
          <p:cNvPicPr>
            <a:picLocks noChangeAspect="1"/>
          </p:cNvPicPr>
          <p:nvPr/>
        </p:nvPicPr>
        <p:blipFill>
          <a:blip r:embed="rId2" cstate="print"/>
          <a:stretch>
            <a:fillRect/>
          </a:stretch>
        </p:blipFill>
        <p:spPr bwMode="auto">
          <a:xfrm>
            <a:off x="5553424" y="1966293"/>
            <a:ext cx="1085150" cy="4452160"/>
          </a:xfrm>
          <a:prstGeom prst="rect">
            <a:avLst/>
          </a:prstGeom>
          <a:noFill/>
        </p:spPr>
      </p:pic>
    </p:spTree>
    <p:extLst>
      <p:ext uri="{BB962C8B-B14F-4D97-AF65-F5344CB8AC3E}">
        <p14:creationId xmlns:p14="http://schemas.microsoft.com/office/powerpoint/2010/main" val="982458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aixaDeTexto 2">
            <a:extLst>
              <a:ext uri="{FF2B5EF4-FFF2-40B4-BE49-F238E27FC236}">
                <a16:creationId xmlns:a16="http://schemas.microsoft.com/office/drawing/2014/main" id="{9C6E6F3C-2DDD-2317-6B1B-C468E91695EB}"/>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kern="1200">
                <a:solidFill>
                  <a:srgbClr val="FFFFFF"/>
                </a:solidFill>
                <a:latin typeface="+mj-lt"/>
                <a:ea typeface="+mj-ea"/>
                <a:cs typeface="+mj-cs"/>
              </a:rPr>
              <a:t>Diagrama de Negócio</a:t>
            </a:r>
          </a:p>
        </p:txBody>
      </p:sp>
      <p:pic>
        <p:nvPicPr>
          <p:cNvPr id="5" name="Imagem 4">
            <a:extLst>
              <a:ext uri="{FF2B5EF4-FFF2-40B4-BE49-F238E27FC236}">
                <a16:creationId xmlns:a16="http://schemas.microsoft.com/office/drawing/2014/main" id="{E5382889-4616-3A6D-32AD-7B86D69C7F1E}"/>
              </a:ext>
            </a:extLst>
          </p:cNvPr>
          <p:cNvPicPr>
            <a:picLocks noChangeAspect="1"/>
          </p:cNvPicPr>
          <p:nvPr/>
        </p:nvPicPr>
        <p:blipFill>
          <a:blip r:embed="rId2"/>
          <a:stretch>
            <a:fillRect/>
          </a:stretch>
        </p:blipFill>
        <p:spPr>
          <a:xfrm>
            <a:off x="4502428" y="999342"/>
            <a:ext cx="7225748" cy="4859315"/>
          </a:xfrm>
          <a:prstGeom prst="rect">
            <a:avLst/>
          </a:prstGeom>
        </p:spPr>
      </p:pic>
    </p:spTree>
    <p:extLst>
      <p:ext uri="{BB962C8B-B14F-4D97-AF65-F5344CB8AC3E}">
        <p14:creationId xmlns:p14="http://schemas.microsoft.com/office/powerpoint/2010/main" val="3519558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0A6E06CB-8611-E994-5EC4-F3681B7118ED}"/>
              </a:ext>
            </a:extLst>
          </p:cNvPr>
          <p:cNvSpPr>
            <a:spLocks noGrp="1"/>
          </p:cNvSpPr>
          <p:nvPr>
            <p:ph idx="1"/>
          </p:nvPr>
        </p:nvSpPr>
        <p:spPr/>
        <p:txBody>
          <a:bodyPr/>
          <a:lstStyle/>
          <a:p>
            <a:endParaRPr lang="pt-BR"/>
          </a:p>
        </p:txBody>
      </p:sp>
      <p:pic>
        <p:nvPicPr>
          <p:cNvPr id="5" name="Imagem 4" descr="Interface gráfica do usuário&#10;&#10;Descrição gerada automaticamente">
            <a:extLst>
              <a:ext uri="{FF2B5EF4-FFF2-40B4-BE49-F238E27FC236}">
                <a16:creationId xmlns:a16="http://schemas.microsoft.com/office/drawing/2014/main" id="{3BE9283D-9A03-74F3-0CA9-D34B177B6939}"/>
              </a:ext>
            </a:extLst>
          </p:cNvPr>
          <p:cNvPicPr>
            <a:picLocks noChangeAspect="1"/>
          </p:cNvPicPr>
          <p:nvPr/>
        </p:nvPicPr>
        <p:blipFill rotWithShape="1">
          <a:blip r:embed="rId2"/>
          <a:srcRect l="7026" r="-2" b="-2"/>
          <a:stretch/>
        </p:blipFill>
        <p:spPr>
          <a:xfrm>
            <a:off x="457200" y="457200"/>
            <a:ext cx="11277600" cy="5943600"/>
          </a:xfrm>
          <a:prstGeom prst="rect">
            <a:avLst/>
          </a:prstGeom>
        </p:spPr>
      </p:pic>
    </p:spTree>
    <p:extLst>
      <p:ext uri="{BB962C8B-B14F-4D97-AF65-F5344CB8AC3E}">
        <p14:creationId xmlns:p14="http://schemas.microsoft.com/office/powerpoint/2010/main" val="27413223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aixaDeTexto 2">
            <a:extLst>
              <a:ext uri="{FF2B5EF4-FFF2-40B4-BE49-F238E27FC236}">
                <a16:creationId xmlns:a16="http://schemas.microsoft.com/office/drawing/2014/main" id="{9C6E6F3C-2DDD-2317-6B1B-C468E91695EB}"/>
              </a:ext>
            </a:extLst>
          </p:cNvPr>
          <p:cNvSpPr txBox="1"/>
          <p:nvPr/>
        </p:nvSpPr>
        <p:spPr>
          <a:xfrm>
            <a:off x="463824" y="2767106"/>
            <a:ext cx="3077045"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kern="1200" dirty="0" err="1">
                <a:solidFill>
                  <a:srgbClr val="FFFFFF"/>
                </a:solidFill>
                <a:latin typeface="+mj-lt"/>
                <a:ea typeface="+mj-ea"/>
                <a:cs typeface="+mj-cs"/>
              </a:rPr>
              <a:t>Diagrama</a:t>
            </a:r>
            <a:r>
              <a:rPr lang="en-US" sz="4000" kern="1200" dirty="0">
                <a:solidFill>
                  <a:srgbClr val="FFFFFF"/>
                </a:solidFill>
                <a:latin typeface="+mj-lt"/>
                <a:ea typeface="+mj-ea"/>
                <a:cs typeface="+mj-cs"/>
              </a:rPr>
              <a:t> de </a:t>
            </a:r>
            <a:r>
              <a:rPr lang="en-US" sz="4000" kern="1200" dirty="0" err="1">
                <a:solidFill>
                  <a:srgbClr val="FFFFFF"/>
                </a:solidFill>
                <a:latin typeface="+mj-lt"/>
                <a:ea typeface="+mj-ea"/>
                <a:cs typeface="+mj-cs"/>
              </a:rPr>
              <a:t>Apresentação</a:t>
            </a:r>
            <a:endParaRPr lang="en-US" sz="4000" kern="1200" dirty="0">
              <a:solidFill>
                <a:srgbClr val="FFFFFF"/>
              </a:solidFill>
              <a:latin typeface="+mj-lt"/>
              <a:ea typeface="+mj-ea"/>
              <a:cs typeface="+mj-cs"/>
            </a:endParaRPr>
          </a:p>
        </p:txBody>
      </p:sp>
      <p:pic>
        <p:nvPicPr>
          <p:cNvPr id="2" name="Imagem 1" descr="Linha do tempo&#10;&#10;Descrição gerada automaticamente">
            <a:extLst>
              <a:ext uri="{FF2B5EF4-FFF2-40B4-BE49-F238E27FC236}">
                <a16:creationId xmlns:a16="http://schemas.microsoft.com/office/drawing/2014/main" id="{0D0AA493-DA18-1296-9A2D-7FFFCF69AA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502428" y="1134825"/>
            <a:ext cx="7225748" cy="4588350"/>
          </a:xfrm>
          <a:prstGeom prst="rect">
            <a:avLst/>
          </a:prstGeom>
          <a:noFill/>
        </p:spPr>
      </p:pic>
    </p:spTree>
    <p:extLst>
      <p:ext uri="{BB962C8B-B14F-4D97-AF65-F5344CB8AC3E}">
        <p14:creationId xmlns:p14="http://schemas.microsoft.com/office/powerpoint/2010/main" val="3508973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aixaDeTexto 2">
            <a:extLst>
              <a:ext uri="{FF2B5EF4-FFF2-40B4-BE49-F238E27FC236}">
                <a16:creationId xmlns:a16="http://schemas.microsoft.com/office/drawing/2014/main" id="{9C6E6F3C-2DDD-2317-6B1B-C468E91695EB}"/>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kern="1200" dirty="0">
                <a:solidFill>
                  <a:srgbClr val="FFFFFF"/>
                </a:solidFill>
                <a:latin typeface="+mj-lt"/>
                <a:ea typeface="+mj-ea"/>
                <a:cs typeface="+mj-cs"/>
              </a:rPr>
              <a:t>Classes de </a:t>
            </a:r>
            <a:r>
              <a:rPr lang="en-US" sz="4000" kern="1200">
                <a:solidFill>
                  <a:srgbClr val="FFFFFF"/>
                </a:solidFill>
                <a:latin typeface="+mj-lt"/>
                <a:ea typeface="+mj-ea"/>
                <a:cs typeface="+mj-cs"/>
              </a:rPr>
              <a:t>Controle</a:t>
            </a:r>
          </a:p>
        </p:txBody>
      </p:sp>
      <p:pic>
        <p:nvPicPr>
          <p:cNvPr id="2" name="Imagem 1" descr="Linha do tempo&#10;&#10;Descrição gerada automaticamente">
            <a:extLst>
              <a:ext uri="{FF2B5EF4-FFF2-40B4-BE49-F238E27FC236}">
                <a16:creationId xmlns:a16="http://schemas.microsoft.com/office/drawing/2014/main" id="{020A04EF-9146-F8DC-2B74-4D3044C97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502428" y="1134825"/>
            <a:ext cx="7225748" cy="4588350"/>
          </a:xfrm>
          <a:prstGeom prst="rect">
            <a:avLst/>
          </a:prstGeom>
          <a:noFill/>
        </p:spPr>
      </p:pic>
    </p:spTree>
    <p:extLst>
      <p:ext uri="{BB962C8B-B14F-4D97-AF65-F5344CB8AC3E}">
        <p14:creationId xmlns:p14="http://schemas.microsoft.com/office/powerpoint/2010/main" val="7630076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aixaDeTexto 2">
            <a:extLst>
              <a:ext uri="{FF2B5EF4-FFF2-40B4-BE49-F238E27FC236}">
                <a16:creationId xmlns:a16="http://schemas.microsoft.com/office/drawing/2014/main" id="{9C6E6F3C-2DDD-2317-6B1B-C468E91695EB}"/>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kern="1200" dirty="0">
                <a:solidFill>
                  <a:srgbClr val="FFFFFF"/>
                </a:solidFill>
                <a:latin typeface="+mj-lt"/>
                <a:ea typeface="+mj-ea"/>
                <a:cs typeface="+mj-cs"/>
              </a:rPr>
              <a:t>Classes de </a:t>
            </a:r>
            <a:r>
              <a:rPr lang="en-US" sz="4000" kern="1200">
                <a:solidFill>
                  <a:srgbClr val="FFFFFF"/>
                </a:solidFill>
                <a:latin typeface="+mj-lt"/>
                <a:ea typeface="+mj-ea"/>
                <a:cs typeface="+mj-cs"/>
              </a:rPr>
              <a:t>Domínio</a:t>
            </a:r>
          </a:p>
        </p:txBody>
      </p:sp>
      <p:pic>
        <p:nvPicPr>
          <p:cNvPr id="4" name="Imagem 3" descr="Diagrama&#10;&#10;Descrição gerada automaticamente">
            <a:extLst>
              <a:ext uri="{FF2B5EF4-FFF2-40B4-BE49-F238E27FC236}">
                <a16:creationId xmlns:a16="http://schemas.microsoft.com/office/drawing/2014/main" id="{522F7D87-952D-CB82-BC91-290C229EF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502428" y="972245"/>
            <a:ext cx="7225748" cy="4913509"/>
          </a:xfrm>
          <a:prstGeom prst="rect">
            <a:avLst/>
          </a:prstGeom>
          <a:noFill/>
        </p:spPr>
      </p:pic>
    </p:spTree>
    <p:extLst>
      <p:ext uri="{BB962C8B-B14F-4D97-AF65-F5344CB8AC3E}">
        <p14:creationId xmlns:p14="http://schemas.microsoft.com/office/powerpoint/2010/main" val="38721332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9" name="Rectangle 3088">
            <a:extLst>
              <a:ext uri="{FF2B5EF4-FFF2-40B4-BE49-F238E27FC236}">
                <a16:creationId xmlns:a16="http://schemas.microsoft.com/office/drawing/2014/main" id="{D47F22ED-3A55-4EDE-A5A8-163D82B09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1" name="Rectangle 3090">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3" name="Rectangle 3092">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3"/>
            <a:ext cx="6858000" cy="403783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5" name="Rectangle 3094">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26611" y="3576013"/>
            <a:ext cx="2526132"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7" name="Rectangle 3096">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3" y="1396067"/>
            <a:ext cx="6858000" cy="403783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9" name="Freeform: Shape 3098">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8268" y="982780"/>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073" name="Imagem 11">
            <a:extLst>
              <a:ext uri="{FF2B5EF4-FFF2-40B4-BE49-F238E27FC236}">
                <a16:creationId xmlns:a16="http://schemas.microsoft.com/office/drawing/2014/main" id="{095AFBA7-440B-C830-7DE7-0AAAE7A407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44511" y="1127147"/>
            <a:ext cx="1748750" cy="3420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Imagem 7">
            <a:extLst>
              <a:ext uri="{FF2B5EF4-FFF2-40B4-BE49-F238E27FC236}">
                <a16:creationId xmlns:a16="http://schemas.microsoft.com/office/drawing/2014/main" id="{42B8F34E-1291-A7AD-40EE-218112ED1EA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78455" y="1127147"/>
            <a:ext cx="1236461" cy="3420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Imagem 9">
            <a:extLst>
              <a:ext uri="{FF2B5EF4-FFF2-40B4-BE49-F238E27FC236}">
                <a16:creationId xmlns:a16="http://schemas.microsoft.com/office/drawing/2014/main" id="{31F54107-6160-DD05-06F4-E04D51DB08F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953777" y="2459147"/>
            <a:ext cx="2399361" cy="208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BBB96F0-AFF2-0C79-9356-49ED1F52A789}"/>
              </a:ext>
            </a:extLst>
          </p:cNvPr>
          <p:cNvSpPr>
            <a:spLocks noChangeArrowheads="1"/>
          </p:cNvSpPr>
          <p:nvPr/>
        </p:nvSpPr>
        <p:spPr bwMode="auto">
          <a:xfrm>
            <a:off x="5771536" y="-1868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4" name="CaixaDeTexto 3">
            <a:extLst>
              <a:ext uri="{FF2B5EF4-FFF2-40B4-BE49-F238E27FC236}">
                <a16:creationId xmlns:a16="http://schemas.microsoft.com/office/drawing/2014/main" id="{AE509E9F-2040-F3EB-1964-844C7B0F472C}"/>
              </a:ext>
            </a:extLst>
          </p:cNvPr>
          <p:cNvSpPr txBox="1"/>
          <p:nvPr/>
        </p:nvSpPr>
        <p:spPr>
          <a:xfrm>
            <a:off x="87174" y="1301143"/>
            <a:ext cx="4412021" cy="303072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err="1">
                <a:solidFill>
                  <a:schemeClr val="bg1"/>
                </a:solidFill>
              </a:rPr>
              <a:t>Camada</a:t>
            </a:r>
            <a:r>
              <a:rPr lang="en-US" sz="4000" dirty="0">
                <a:solidFill>
                  <a:schemeClr val="bg1"/>
                </a:solidFill>
              </a:rPr>
              <a:t> de </a:t>
            </a:r>
            <a:r>
              <a:rPr lang="en-US" sz="4000" dirty="0" err="1">
                <a:solidFill>
                  <a:schemeClr val="bg1"/>
                </a:solidFill>
              </a:rPr>
              <a:t>Persistência</a:t>
            </a:r>
            <a:endParaRPr lang="en-US" sz="4000" dirty="0">
              <a:solidFill>
                <a:schemeClr val="bg1"/>
              </a:solidFill>
            </a:endParaRPr>
          </a:p>
        </p:txBody>
      </p:sp>
    </p:spTree>
    <p:extLst>
      <p:ext uri="{BB962C8B-B14F-4D97-AF65-F5344CB8AC3E}">
        <p14:creationId xmlns:p14="http://schemas.microsoft.com/office/powerpoint/2010/main" val="25778307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aixaDeTexto 2">
            <a:extLst>
              <a:ext uri="{FF2B5EF4-FFF2-40B4-BE49-F238E27FC236}">
                <a16:creationId xmlns:a16="http://schemas.microsoft.com/office/drawing/2014/main" id="{9C6E6F3C-2DDD-2317-6B1B-C468E91695EB}"/>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kern="1200">
                <a:solidFill>
                  <a:srgbClr val="FFFFFF"/>
                </a:solidFill>
                <a:latin typeface="+mj-lt"/>
                <a:ea typeface="+mj-ea"/>
                <a:cs typeface="+mj-cs"/>
              </a:rPr>
              <a:t>Diagramas de Sequência</a:t>
            </a:r>
          </a:p>
        </p:txBody>
      </p:sp>
      <p:pic>
        <p:nvPicPr>
          <p:cNvPr id="4" name="Imagem 3" descr="Diagrama&#10;&#10;Descrição gerada automaticamente">
            <a:extLst>
              <a:ext uri="{FF2B5EF4-FFF2-40B4-BE49-F238E27FC236}">
                <a16:creationId xmlns:a16="http://schemas.microsoft.com/office/drawing/2014/main" id="{862746C4-1192-81CF-6E97-7CD2E5FB77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8678" y="467208"/>
            <a:ext cx="5253247" cy="5923584"/>
          </a:xfrm>
          <a:prstGeom prst="rect">
            <a:avLst/>
          </a:prstGeom>
        </p:spPr>
      </p:pic>
    </p:spTree>
    <p:extLst>
      <p:ext uri="{BB962C8B-B14F-4D97-AF65-F5344CB8AC3E}">
        <p14:creationId xmlns:p14="http://schemas.microsoft.com/office/powerpoint/2010/main" val="3772807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ixaDeTexto 2">
            <a:extLst>
              <a:ext uri="{FF2B5EF4-FFF2-40B4-BE49-F238E27FC236}">
                <a16:creationId xmlns:a16="http://schemas.microsoft.com/office/drawing/2014/main" id="{9C6E6F3C-2DDD-2317-6B1B-C468E91695EB}"/>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err="1">
                <a:solidFill>
                  <a:srgbClr val="FFFFFF"/>
                </a:solidFill>
                <a:latin typeface="+mj-lt"/>
                <a:ea typeface="+mj-ea"/>
                <a:cs typeface="+mj-cs"/>
              </a:rPr>
              <a:t>Visão</a:t>
            </a:r>
            <a:r>
              <a:rPr lang="en-US" sz="4000" kern="1200" dirty="0">
                <a:solidFill>
                  <a:srgbClr val="FFFFFF"/>
                </a:solidFill>
                <a:latin typeface="+mj-lt"/>
                <a:ea typeface="+mj-ea"/>
                <a:cs typeface="+mj-cs"/>
              </a:rPr>
              <a:t> de </a:t>
            </a:r>
            <a:r>
              <a:rPr lang="en-US" sz="4000" kern="1200" dirty="0" err="1">
                <a:solidFill>
                  <a:srgbClr val="FFFFFF"/>
                </a:solidFill>
                <a:latin typeface="+mj-lt"/>
                <a:ea typeface="+mj-ea"/>
                <a:cs typeface="+mj-cs"/>
              </a:rPr>
              <a:t>Implementação</a:t>
            </a:r>
            <a:endParaRPr lang="en-US" sz="4000" kern="1200" dirty="0">
              <a:solidFill>
                <a:srgbClr val="FFFFFF"/>
              </a:solidFill>
              <a:latin typeface="+mj-lt"/>
              <a:ea typeface="+mj-ea"/>
              <a:cs typeface="+mj-cs"/>
            </a:endParaRPr>
          </a:p>
        </p:txBody>
      </p:sp>
      <p:pic>
        <p:nvPicPr>
          <p:cNvPr id="2" name="Imagem 1" descr="diagrama de implantaçãob">
            <a:extLst>
              <a:ext uri="{FF2B5EF4-FFF2-40B4-BE49-F238E27FC236}">
                <a16:creationId xmlns:a16="http://schemas.microsoft.com/office/drawing/2014/main" id="{7F4649E0-858C-AFED-31FF-27D6EB69F774}"/>
              </a:ext>
            </a:extLst>
          </p:cNvPr>
          <p:cNvPicPr>
            <a:picLocks noChangeAspect="1"/>
          </p:cNvPicPr>
          <p:nvPr/>
        </p:nvPicPr>
        <p:blipFill>
          <a:blip r:embed="rId2" cstate="print"/>
          <a:stretch>
            <a:fillRect/>
          </a:stretch>
        </p:blipFill>
        <p:spPr bwMode="auto">
          <a:xfrm>
            <a:off x="3814879" y="1966293"/>
            <a:ext cx="4562240" cy="4452160"/>
          </a:xfrm>
          <a:prstGeom prst="rect">
            <a:avLst/>
          </a:prstGeom>
          <a:noFill/>
        </p:spPr>
      </p:pic>
    </p:spTree>
    <p:extLst>
      <p:ext uri="{BB962C8B-B14F-4D97-AF65-F5344CB8AC3E}">
        <p14:creationId xmlns:p14="http://schemas.microsoft.com/office/powerpoint/2010/main" val="28432984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4" name="Rectangle 2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ixaDeTexto 2">
            <a:extLst>
              <a:ext uri="{FF2B5EF4-FFF2-40B4-BE49-F238E27FC236}">
                <a16:creationId xmlns:a16="http://schemas.microsoft.com/office/drawing/2014/main" id="{9C6E6F3C-2DDD-2317-6B1B-C468E91695EB}"/>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solidFill>
                  <a:srgbClr val="FFFFFF"/>
                </a:solidFill>
                <a:latin typeface="+mj-lt"/>
                <a:ea typeface="+mj-ea"/>
                <a:cs typeface="+mj-cs"/>
              </a:rPr>
              <a:t>Banco de dados</a:t>
            </a:r>
          </a:p>
        </p:txBody>
      </p:sp>
      <p:pic>
        <p:nvPicPr>
          <p:cNvPr id="4" name="Imagem 3">
            <a:extLst>
              <a:ext uri="{FF2B5EF4-FFF2-40B4-BE49-F238E27FC236}">
                <a16:creationId xmlns:a16="http://schemas.microsoft.com/office/drawing/2014/main" id="{75228696-5617-2331-E818-023A896B81F9}"/>
              </a:ext>
            </a:extLst>
          </p:cNvPr>
          <p:cNvPicPr>
            <a:picLocks noChangeAspect="1"/>
          </p:cNvPicPr>
          <p:nvPr/>
        </p:nvPicPr>
        <p:blipFill rotWithShape="1">
          <a:blip r:embed="rId2"/>
          <a:srcRect t="8172" r="86371" b="50000"/>
          <a:stretch/>
        </p:blipFill>
        <p:spPr>
          <a:xfrm>
            <a:off x="699714" y="1795539"/>
            <a:ext cx="2315672" cy="3997637"/>
          </a:xfrm>
          <a:prstGeom prst="rect">
            <a:avLst/>
          </a:prstGeom>
        </p:spPr>
      </p:pic>
      <p:pic>
        <p:nvPicPr>
          <p:cNvPr id="6" name="Imagem 5">
            <a:extLst>
              <a:ext uri="{FF2B5EF4-FFF2-40B4-BE49-F238E27FC236}">
                <a16:creationId xmlns:a16="http://schemas.microsoft.com/office/drawing/2014/main" id="{D9066636-0E0C-BFCC-47A6-DC2E0743B7CB}"/>
              </a:ext>
            </a:extLst>
          </p:cNvPr>
          <p:cNvPicPr>
            <a:picLocks noChangeAspect="1"/>
          </p:cNvPicPr>
          <p:nvPr/>
        </p:nvPicPr>
        <p:blipFill>
          <a:blip r:embed="rId3"/>
          <a:stretch>
            <a:fillRect/>
          </a:stretch>
        </p:blipFill>
        <p:spPr>
          <a:xfrm>
            <a:off x="4055704" y="1793080"/>
            <a:ext cx="7436581" cy="4597887"/>
          </a:xfrm>
          <a:prstGeom prst="rect">
            <a:avLst/>
          </a:prstGeom>
        </p:spPr>
      </p:pic>
    </p:spTree>
    <p:extLst>
      <p:ext uri="{BB962C8B-B14F-4D97-AF65-F5344CB8AC3E}">
        <p14:creationId xmlns:p14="http://schemas.microsoft.com/office/powerpoint/2010/main" val="12248846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4" name="Rectangle 2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m 1">
            <a:extLst>
              <a:ext uri="{FF2B5EF4-FFF2-40B4-BE49-F238E27FC236}">
                <a16:creationId xmlns:a16="http://schemas.microsoft.com/office/drawing/2014/main" id="{93DAD951-76A0-A8B8-47C3-3A31DB44A6CA}"/>
              </a:ext>
            </a:extLst>
          </p:cNvPr>
          <p:cNvPicPr>
            <a:picLocks noChangeAspect="1"/>
          </p:cNvPicPr>
          <p:nvPr/>
        </p:nvPicPr>
        <p:blipFill rotWithShape="1">
          <a:blip r:embed="rId2"/>
          <a:srcRect r="80995" b="6407"/>
          <a:stretch/>
        </p:blipFill>
        <p:spPr>
          <a:xfrm>
            <a:off x="3022517" y="1661223"/>
            <a:ext cx="1845406" cy="5112000"/>
          </a:xfrm>
          <a:prstGeom prst="rect">
            <a:avLst/>
          </a:prstGeom>
        </p:spPr>
      </p:pic>
      <p:pic>
        <p:nvPicPr>
          <p:cNvPr id="5" name="Imagem 4">
            <a:extLst>
              <a:ext uri="{FF2B5EF4-FFF2-40B4-BE49-F238E27FC236}">
                <a16:creationId xmlns:a16="http://schemas.microsoft.com/office/drawing/2014/main" id="{2705F396-0810-B54A-4B0B-76D3D4141115}"/>
              </a:ext>
            </a:extLst>
          </p:cNvPr>
          <p:cNvPicPr>
            <a:picLocks noChangeAspect="1"/>
          </p:cNvPicPr>
          <p:nvPr/>
        </p:nvPicPr>
        <p:blipFill rotWithShape="1">
          <a:blip r:embed="rId3"/>
          <a:srcRect t="20153" r="80995" b="22848"/>
          <a:stretch/>
        </p:blipFill>
        <p:spPr>
          <a:xfrm>
            <a:off x="8128856" y="1661223"/>
            <a:ext cx="3030125" cy="5112000"/>
          </a:xfrm>
          <a:prstGeom prst="rect">
            <a:avLst/>
          </a:prstGeom>
        </p:spPr>
      </p:pic>
      <p:sp>
        <p:nvSpPr>
          <p:cNvPr id="7" name="CaixaDeTexto 6">
            <a:extLst>
              <a:ext uri="{FF2B5EF4-FFF2-40B4-BE49-F238E27FC236}">
                <a16:creationId xmlns:a16="http://schemas.microsoft.com/office/drawing/2014/main" id="{BAA2B1E8-B34F-DA33-34F2-AB64F4A79BA1}"/>
              </a:ext>
            </a:extLst>
          </p:cNvPr>
          <p:cNvSpPr txBox="1"/>
          <p:nvPr/>
        </p:nvSpPr>
        <p:spPr>
          <a:xfrm>
            <a:off x="1022106" y="526612"/>
            <a:ext cx="5606655" cy="523220"/>
          </a:xfrm>
          <a:prstGeom prst="rect">
            <a:avLst/>
          </a:prstGeom>
          <a:noFill/>
        </p:spPr>
        <p:txBody>
          <a:bodyPr wrap="square" rtlCol="0">
            <a:spAutoFit/>
          </a:bodyPr>
          <a:lstStyle/>
          <a:p>
            <a:r>
              <a:rPr lang="pt-BR" sz="2800" dirty="0">
                <a:solidFill>
                  <a:schemeClr val="bg1"/>
                </a:solidFill>
              </a:rPr>
              <a:t>Organização dos pacotes (</a:t>
            </a:r>
            <a:r>
              <a:rPr lang="pt-BR" sz="2800" dirty="0" err="1">
                <a:solidFill>
                  <a:schemeClr val="bg1"/>
                </a:solidFill>
              </a:rPr>
              <a:t>backend</a:t>
            </a:r>
            <a:r>
              <a:rPr lang="pt-BR" sz="2800" dirty="0">
                <a:solidFill>
                  <a:schemeClr val="bg1"/>
                </a:solidFill>
              </a:rPr>
              <a:t>)</a:t>
            </a:r>
          </a:p>
        </p:txBody>
      </p:sp>
      <p:sp>
        <p:nvSpPr>
          <p:cNvPr id="8" name="CaixaDeTexto 7">
            <a:extLst>
              <a:ext uri="{FF2B5EF4-FFF2-40B4-BE49-F238E27FC236}">
                <a16:creationId xmlns:a16="http://schemas.microsoft.com/office/drawing/2014/main" id="{2EBAB787-E3CA-243F-530D-35C562A2623D}"/>
              </a:ext>
            </a:extLst>
          </p:cNvPr>
          <p:cNvSpPr txBox="1"/>
          <p:nvPr/>
        </p:nvSpPr>
        <p:spPr>
          <a:xfrm>
            <a:off x="8252970" y="311169"/>
            <a:ext cx="3814916" cy="954107"/>
          </a:xfrm>
          <a:prstGeom prst="rect">
            <a:avLst/>
          </a:prstGeom>
          <a:noFill/>
        </p:spPr>
        <p:txBody>
          <a:bodyPr wrap="square" rtlCol="0">
            <a:spAutoFit/>
          </a:bodyPr>
          <a:lstStyle/>
          <a:p>
            <a:r>
              <a:rPr lang="pt-BR" sz="2800" dirty="0">
                <a:solidFill>
                  <a:schemeClr val="bg1"/>
                </a:solidFill>
              </a:rPr>
              <a:t>Organização dos pacotes (</a:t>
            </a:r>
            <a:r>
              <a:rPr lang="pt-BR" sz="2800" dirty="0" err="1">
                <a:solidFill>
                  <a:schemeClr val="bg1"/>
                </a:solidFill>
              </a:rPr>
              <a:t>frontend</a:t>
            </a:r>
            <a:r>
              <a:rPr lang="pt-BR" sz="2800" dirty="0">
                <a:solidFill>
                  <a:schemeClr val="bg1"/>
                </a:solidFill>
              </a:rPr>
              <a:t>)</a:t>
            </a:r>
          </a:p>
        </p:txBody>
      </p:sp>
    </p:spTree>
    <p:extLst>
      <p:ext uri="{BB962C8B-B14F-4D97-AF65-F5344CB8AC3E}">
        <p14:creationId xmlns:p14="http://schemas.microsoft.com/office/powerpoint/2010/main" val="35604499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5">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7">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9">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1">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33">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35">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aixaDeTexto 3">
            <a:extLst>
              <a:ext uri="{FF2B5EF4-FFF2-40B4-BE49-F238E27FC236}">
                <a16:creationId xmlns:a16="http://schemas.microsoft.com/office/drawing/2014/main" id="{502034E5-93C7-B9F2-DEB5-CCD4DC4D2439}"/>
              </a:ext>
            </a:extLst>
          </p:cNvPr>
          <p:cNvSpPr txBox="1"/>
          <p:nvPr/>
        </p:nvSpPr>
        <p:spPr>
          <a:xfrm>
            <a:off x="826396" y="586855"/>
            <a:ext cx="4230100"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pt-BR" sz="4000" kern="1200" dirty="0">
                <a:solidFill>
                  <a:srgbClr val="FFFFFF"/>
                </a:solidFill>
                <a:latin typeface="+mj-lt"/>
                <a:ea typeface="+mj-ea"/>
                <a:cs typeface="+mj-cs"/>
              </a:rPr>
              <a:t>Lista</a:t>
            </a:r>
            <a:r>
              <a:rPr lang="pt-BR" sz="4000" b="0" i="0" kern="1200" dirty="0">
                <a:solidFill>
                  <a:srgbClr val="FFFFFF"/>
                </a:solidFill>
                <a:effectLst/>
                <a:latin typeface="+mj-lt"/>
                <a:ea typeface="+mj-ea"/>
                <a:cs typeface="+mj-cs"/>
              </a:rPr>
              <a:t> dos requisitos implementados</a:t>
            </a:r>
            <a:endParaRPr lang="pt-BR" sz="4000" kern="1200" dirty="0">
              <a:solidFill>
                <a:srgbClr val="FFFFFF"/>
              </a:solidFill>
              <a:latin typeface="+mj-lt"/>
              <a:ea typeface="+mj-ea"/>
              <a:cs typeface="+mj-cs"/>
            </a:endParaRPr>
          </a:p>
        </p:txBody>
      </p:sp>
      <p:sp>
        <p:nvSpPr>
          <p:cNvPr id="2" name="Espaço Reservado para Conteúdo 2">
            <a:extLst>
              <a:ext uri="{FF2B5EF4-FFF2-40B4-BE49-F238E27FC236}">
                <a16:creationId xmlns:a16="http://schemas.microsoft.com/office/drawing/2014/main" id="{0F6C9FEA-5A58-244F-E6F1-A44B6ED1CE84}"/>
              </a:ext>
            </a:extLst>
          </p:cNvPr>
          <p:cNvSpPr>
            <a:spLocks noGrp="1"/>
          </p:cNvSpPr>
          <p:nvPr/>
        </p:nvSpPr>
        <p:spPr>
          <a:xfrm>
            <a:off x="5770486" y="649480"/>
            <a:ext cx="6214368" cy="5546047"/>
          </a:xfrm>
          <a:prstGeom prst="rect">
            <a:avLst/>
          </a:prstGeom>
        </p:spPr>
        <p:txBody>
          <a:bodyPr vert="horz" lIns="91440" tIns="45720" rIns="91440" bIns="45720" numCol="2"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400" dirty="0"/>
              <a:t>Cadastrar livro </a:t>
            </a:r>
          </a:p>
          <a:p>
            <a:r>
              <a:rPr lang="pt-BR" sz="1400" dirty="0"/>
              <a:t>Cadastrar cliente</a:t>
            </a:r>
          </a:p>
          <a:p>
            <a:r>
              <a:rPr lang="pt-BR" sz="1400" dirty="0"/>
              <a:t>Alterar cliente </a:t>
            </a:r>
          </a:p>
          <a:p>
            <a:r>
              <a:rPr lang="pt-BR" sz="1400" dirty="0"/>
              <a:t>Consulta de clientes </a:t>
            </a:r>
          </a:p>
          <a:p>
            <a:r>
              <a:rPr lang="pt-BR" sz="1400" dirty="0"/>
              <a:t>Consulta de transações </a:t>
            </a:r>
          </a:p>
          <a:p>
            <a:r>
              <a:rPr lang="pt-BR" sz="1400" dirty="0"/>
              <a:t>Cadastro de endereços de entrega </a:t>
            </a:r>
          </a:p>
          <a:p>
            <a:r>
              <a:rPr lang="pt-BR" sz="1400" dirty="0"/>
              <a:t>Cadastro de cartões de crédito </a:t>
            </a:r>
          </a:p>
          <a:p>
            <a:r>
              <a:rPr lang="pt-BR" sz="1400" dirty="0"/>
              <a:t>Alteração apenas de senha </a:t>
            </a:r>
          </a:p>
          <a:p>
            <a:r>
              <a:rPr lang="pt-BR" sz="1400" dirty="0"/>
              <a:t>Gerenciar carrinho de compra </a:t>
            </a:r>
          </a:p>
          <a:p>
            <a:r>
              <a:rPr lang="pt-BR" sz="1400" dirty="0"/>
              <a:t>Definir quantidade de itens no para o carrinho </a:t>
            </a:r>
          </a:p>
          <a:p>
            <a:r>
              <a:rPr lang="pt-BR" sz="1400" dirty="0"/>
              <a:t>Realizar compra </a:t>
            </a:r>
          </a:p>
          <a:p>
            <a:r>
              <a:rPr lang="pt-BR" sz="1400" dirty="0"/>
              <a:t>Calcular frete </a:t>
            </a:r>
          </a:p>
          <a:p>
            <a:r>
              <a:rPr lang="pt-BR" sz="1400" dirty="0"/>
              <a:t>Selecionar endereço de entrega </a:t>
            </a:r>
          </a:p>
          <a:p>
            <a:r>
              <a:rPr lang="pt-BR" sz="1400" dirty="0"/>
              <a:t>Selecionar forma de pagamento </a:t>
            </a:r>
          </a:p>
          <a:p>
            <a:r>
              <a:rPr lang="pt-BR" sz="1400" dirty="0"/>
              <a:t>Finalizar Compra </a:t>
            </a:r>
          </a:p>
          <a:p>
            <a:pPr marL="171450"/>
            <a:r>
              <a:rPr lang="pt-BR" sz="1400" dirty="0"/>
              <a:t>Solicitar troca </a:t>
            </a:r>
          </a:p>
          <a:p>
            <a:pPr marL="171450"/>
            <a:r>
              <a:rPr lang="pt-BR" sz="1400" dirty="0"/>
              <a:t>Autorizar trocas </a:t>
            </a:r>
          </a:p>
          <a:p>
            <a:pPr marL="171450"/>
            <a:r>
              <a:rPr lang="pt-BR" sz="1400" dirty="0"/>
              <a:t>Visualização de trocas </a:t>
            </a:r>
          </a:p>
          <a:p>
            <a:pPr marL="171450"/>
            <a:r>
              <a:rPr lang="pt-BR" sz="1400" dirty="0"/>
              <a:t>Gerar cupom de troca após o recebimento de itens </a:t>
            </a:r>
          </a:p>
          <a:p>
            <a:pPr marL="171450"/>
            <a:r>
              <a:rPr lang="pt-BR" sz="1400" dirty="0"/>
              <a:t>Calcular valor de venda </a:t>
            </a:r>
          </a:p>
          <a:p>
            <a:pPr marL="171450"/>
            <a:r>
              <a:rPr lang="pt-BR" sz="1400" dirty="0"/>
              <a:t>Dar baixa em estoque </a:t>
            </a:r>
          </a:p>
          <a:p>
            <a:pPr marL="171450"/>
            <a:r>
              <a:rPr lang="pt-BR" sz="1400" dirty="0"/>
              <a:t>Código de livro </a:t>
            </a:r>
          </a:p>
          <a:p>
            <a:pPr marL="171450"/>
            <a:r>
              <a:rPr lang="pt-BR" sz="1400" dirty="0">
                <a:effectLst/>
              </a:rPr>
              <a:t>Realizar reentrada em estoque</a:t>
            </a:r>
          </a:p>
          <a:p>
            <a:pPr marL="171450"/>
            <a:r>
              <a:rPr lang="pt-BR" sz="1400" dirty="0">
                <a:effectLst/>
              </a:rPr>
              <a:t>Alteração apenas de endereços </a:t>
            </a:r>
          </a:p>
          <a:p>
            <a:pPr marL="171450"/>
            <a:r>
              <a:rPr lang="pt-BR" sz="1400" dirty="0">
                <a:effectLst/>
              </a:rPr>
              <a:t>Código de cliente</a:t>
            </a:r>
            <a:endParaRPr lang="en-US" sz="1400" dirty="0"/>
          </a:p>
          <a:p>
            <a:endParaRPr lang="en-US" sz="1400" dirty="0"/>
          </a:p>
        </p:txBody>
      </p:sp>
    </p:spTree>
    <p:extLst>
      <p:ext uri="{BB962C8B-B14F-4D97-AF65-F5344CB8AC3E}">
        <p14:creationId xmlns:p14="http://schemas.microsoft.com/office/powerpoint/2010/main" val="29353851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ixaDeTexto 1">
            <a:extLst>
              <a:ext uri="{FF2B5EF4-FFF2-40B4-BE49-F238E27FC236}">
                <a16:creationId xmlns:a16="http://schemas.microsoft.com/office/drawing/2014/main" id="{582FF601-4287-D03D-72DC-BA315B818BC8}"/>
              </a:ext>
            </a:extLst>
          </p:cNvPr>
          <p:cNvSpPr txBox="1"/>
          <p:nvPr/>
        </p:nvSpPr>
        <p:spPr>
          <a:xfrm>
            <a:off x="1136397" y="502021"/>
            <a:ext cx="9688296" cy="776173"/>
          </a:xfrm>
          <a:prstGeom prst="rect">
            <a:avLst/>
          </a:prstGeom>
        </p:spPr>
        <p:txBody>
          <a:bodyPr vert="horz" lIns="91440" tIns="45720" rIns="91440" bIns="45720" rtlCol="0" anchor="b">
            <a:normAutofit/>
          </a:bodyPr>
          <a:lstStyle/>
          <a:p>
            <a:pPr>
              <a:lnSpc>
                <a:spcPct val="90000"/>
              </a:lnSpc>
              <a:spcBef>
                <a:spcPct val="0"/>
              </a:spcBef>
              <a:spcAft>
                <a:spcPts val="600"/>
              </a:spcAft>
            </a:pPr>
            <a:r>
              <a:rPr lang="pt-BR" sz="4000" kern="1200" dirty="0">
                <a:solidFill>
                  <a:schemeClr val="tx1"/>
                </a:solidFill>
                <a:latin typeface="+mj-lt"/>
                <a:ea typeface="+mj-ea"/>
                <a:cs typeface="+mj-cs"/>
              </a:rPr>
              <a:t>Considerações finais</a:t>
            </a:r>
          </a:p>
        </p:txBody>
      </p:sp>
      <p:sp>
        <p:nvSpPr>
          <p:cNvPr id="5" name="CaixaDeTexto 4">
            <a:extLst>
              <a:ext uri="{FF2B5EF4-FFF2-40B4-BE49-F238E27FC236}">
                <a16:creationId xmlns:a16="http://schemas.microsoft.com/office/drawing/2014/main" id="{AAB73A9E-2F5C-3BD8-386E-275FE65D15D4}"/>
              </a:ext>
            </a:extLst>
          </p:cNvPr>
          <p:cNvSpPr txBox="1"/>
          <p:nvPr/>
        </p:nvSpPr>
        <p:spPr>
          <a:xfrm>
            <a:off x="1136395" y="1651729"/>
            <a:ext cx="9688296" cy="1993277"/>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pt-BR" sz="2000" dirty="0"/>
              <a:t>O projeto não possui camada de segurança assim sendo é preciso implementar como o Spring Security.</a:t>
            </a:r>
          </a:p>
          <a:p>
            <a:pPr indent="-228600" algn="just">
              <a:lnSpc>
                <a:spcPct val="90000"/>
              </a:lnSpc>
              <a:spcAft>
                <a:spcPts val="600"/>
              </a:spcAft>
              <a:buFont typeface="Arial" panose="020B0604020202020204" pitchFamily="34" charset="0"/>
              <a:buChar char="•"/>
            </a:pPr>
            <a:endParaRPr lang="pt-BR" sz="2000" dirty="0"/>
          </a:p>
          <a:p>
            <a:pPr indent="-228600" algn="just">
              <a:lnSpc>
                <a:spcPct val="90000"/>
              </a:lnSpc>
              <a:spcAft>
                <a:spcPts val="600"/>
              </a:spcAft>
              <a:buFont typeface="Arial" panose="020B0604020202020204" pitchFamily="34" charset="0"/>
              <a:buChar char="•"/>
            </a:pPr>
            <a:r>
              <a:rPr lang="pt-BR" sz="2000" dirty="0"/>
              <a:t>Em geral, a aplicação web proposta foi desenvolvida embora tenha bugs conhecidos e pontos de melhoria, tanto na forma de implementação quanto na modelagem das entidades.</a:t>
            </a:r>
          </a:p>
        </p:txBody>
      </p:sp>
      <p:sp>
        <p:nvSpPr>
          <p:cNvPr id="22" name="Rectangle 2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ítulo 1">
            <a:extLst>
              <a:ext uri="{FF2B5EF4-FFF2-40B4-BE49-F238E27FC236}">
                <a16:creationId xmlns:a16="http://schemas.microsoft.com/office/drawing/2014/main" id="{9514B25E-DDFE-EC6B-DA17-CF417EECD38D}"/>
              </a:ext>
            </a:extLst>
          </p:cNvPr>
          <p:cNvSpPr txBox="1">
            <a:spLocks/>
          </p:cNvSpPr>
          <p:nvPr/>
        </p:nvSpPr>
        <p:spPr>
          <a:xfrm>
            <a:off x="1136395" y="3790153"/>
            <a:ext cx="8453284" cy="5253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600" dirty="0">
                <a:ea typeface="Calibri Light"/>
                <a:cs typeface="Calibri Light"/>
              </a:rPr>
              <a:t>Link Projeto</a:t>
            </a:r>
            <a:endParaRPr lang="pt-BR" sz="3600" dirty="0"/>
          </a:p>
        </p:txBody>
      </p:sp>
      <p:sp>
        <p:nvSpPr>
          <p:cNvPr id="10" name="Espaço Reservado para Conteúdo 2">
            <a:extLst>
              <a:ext uri="{FF2B5EF4-FFF2-40B4-BE49-F238E27FC236}">
                <a16:creationId xmlns:a16="http://schemas.microsoft.com/office/drawing/2014/main" id="{5ED86FB8-3985-795E-17EE-5C33FBE9767E}"/>
              </a:ext>
            </a:extLst>
          </p:cNvPr>
          <p:cNvSpPr txBox="1">
            <a:spLocks/>
          </p:cNvSpPr>
          <p:nvPr/>
        </p:nvSpPr>
        <p:spPr>
          <a:xfrm>
            <a:off x="1136395" y="4608439"/>
            <a:ext cx="9688296" cy="149942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dirty="0">
                <a:ea typeface="+mn-lt"/>
                <a:cs typeface="+mn-lt"/>
              </a:rPr>
              <a:t>https://github.com/PedroHenriqueFonsecaMelo/lesapp.git</a:t>
            </a:r>
            <a:endParaRPr lang="pt-BR" sz="2000" dirty="0"/>
          </a:p>
        </p:txBody>
      </p:sp>
    </p:spTree>
    <p:extLst>
      <p:ext uri="{BB962C8B-B14F-4D97-AF65-F5344CB8AC3E}">
        <p14:creationId xmlns:p14="http://schemas.microsoft.com/office/powerpoint/2010/main" val="2777001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4" descr="Interface gráfica do usuário&#10;&#10;Descrição gerada automaticamente">
            <a:extLst>
              <a:ext uri="{FF2B5EF4-FFF2-40B4-BE49-F238E27FC236}">
                <a16:creationId xmlns:a16="http://schemas.microsoft.com/office/drawing/2014/main" id="{98248226-B580-7070-0826-7DC9F7EF6D1A}"/>
              </a:ext>
            </a:extLst>
          </p:cNvPr>
          <p:cNvPicPr>
            <a:picLocks noGrp="1" noChangeAspect="1"/>
          </p:cNvPicPr>
          <p:nvPr>
            <p:ph idx="1"/>
          </p:nvPr>
        </p:nvPicPr>
        <p:blipFill rotWithShape="1">
          <a:blip r:embed="rId2"/>
          <a:srcRect l="6551" r="1" b="1"/>
          <a:stretch/>
        </p:blipFill>
        <p:spPr>
          <a:xfrm>
            <a:off x="457200" y="457200"/>
            <a:ext cx="11277600" cy="5943600"/>
          </a:xfrm>
          <a:prstGeom prst="rect">
            <a:avLst/>
          </a:prstGeom>
        </p:spPr>
      </p:pic>
    </p:spTree>
    <p:extLst>
      <p:ext uri="{BB962C8B-B14F-4D97-AF65-F5344CB8AC3E}">
        <p14:creationId xmlns:p14="http://schemas.microsoft.com/office/powerpoint/2010/main" val="2031265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6" descr="Interface gráfica do usuário&#10;&#10;Descrição gerada automaticamente">
            <a:extLst>
              <a:ext uri="{FF2B5EF4-FFF2-40B4-BE49-F238E27FC236}">
                <a16:creationId xmlns:a16="http://schemas.microsoft.com/office/drawing/2014/main" id="{6D2A9046-1C7C-A6C0-8848-957BFF4FFB4B}"/>
              </a:ext>
            </a:extLst>
          </p:cNvPr>
          <p:cNvPicPr>
            <a:picLocks noChangeAspect="1"/>
          </p:cNvPicPr>
          <p:nvPr/>
        </p:nvPicPr>
        <p:blipFill rotWithShape="1">
          <a:blip r:embed="rId2"/>
          <a:srcRect l="6825" r="199" b="-2"/>
          <a:stretch/>
        </p:blipFill>
        <p:spPr>
          <a:xfrm>
            <a:off x="457200" y="457200"/>
            <a:ext cx="11277600" cy="5943600"/>
          </a:xfrm>
          <a:prstGeom prst="rect">
            <a:avLst/>
          </a:prstGeom>
        </p:spPr>
      </p:pic>
    </p:spTree>
    <p:extLst>
      <p:ext uri="{BB962C8B-B14F-4D97-AF65-F5344CB8AC3E}">
        <p14:creationId xmlns:p14="http://schemas.microsoft.com/office/powerpoint/2010/main" val="3297115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5" descr="Interface gráfica do usuário&#10;&#10;Descrição gerada automaticamente">
            <a:extLst>
              <a:ext uri="{FF2B5EF4-FFF2-40B4-BE49-F238E27FC236}">
                <a16:creationId xmlns:a16="http://schemas.microsoft.com/office/drawing/2014/main" id="{24F4B733-9E56-E9C2-E7EB-88CD07B2F137}"/>
              </a:ext>
            </a:extLst>
          </p:cNvPr>
          <p:cNvPicPr>
            <a:picLocks noGrp="1" noChangeAspect="1"/>
          </p:cNvPicPr>
          <p:nvPr>
            <p:ph idx="1"/>
          </p:nvPr>
        </p:nvPicPr>
        <p:blipFill rotWithShape="1">
          <a:blip r:embed="rId2"/>
          <a:srcRect l="5344" r="1680" b="-2"/>
          <a:stretch/>
        </p:blipFill>
        <p:spPr>
          <a:xfrm>
            <a:off x="457200" y="457200"/>
            <a:ext cx="11277600" cy="5943600"/>
          </a:xfrm>
          <a:prstGeom prst="rect">
            <a:avLst/>
          </a:prstGeom>
        </p:spPr>
      </p:pic>
    </p:spTree>
    <p:extLst>
      <p:ext uri="{BB962C8B-B14F-4D97-AF65-F5344CB8AC3E}">
        <p14:creationId xmlns:p14="http://schemas.microsoft.com/office/powerpoint/2010/main" val="1069549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m 6" descr="Interface gráfica do usuário, Aplicativo&#10;&#10;Descrição gerada automaticamente">
            <a:extLst>
              <a:ext uri="{FF2B5EF4-FFF2-40B4-BE49-F238E27FC236}">
                <a16:creationId xmlns:a16="http://schemas.microsoft.com/office/drawing/2014/main" id="{A82D3BEF-94B8-08A2-7EAC-C3B362EEA106}"/>
              </a:ext>
            </a:extLst>
          </p:cNvPr>
          <p:cNvPicPr>
            <a:picLocks noChangeAspect="1"/>
          </p:cNvPicPr>
          <p:nvPr/>
        </p:nvPicPr>
        <p:blipFill rotWithShape="1">
          <a:blip r:embed="rId2"/>
          <a:srcRect r="7024" b="-2"/>
          <a:stretch/>
        </p:blipFill>
        <p:spPr>
          <a:xfrm>
            <a:off x="457200" y="457200"/>
            <a:ext cx="11277600" cy="5943600"/>
          </a:xfrm>
          <a:prstGeom prst="rect">
            <a:avLst/>
          </a:prstGeom>
        </p:spPr>
      </p:pic>
    </p:spTree>
    <p:extLst>
      <p:ext uri="{BB962C8B-B14F-4D97-AF65-F5344CB8AC3E}">
        <p14:creationId xmlns:p14="http://schemas.microsoft.com/office/powerpoint/2010/main" val="372035953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EDD1E97982F434AA04644704A2C4B4B" ma:contentTypeVersion="10" ma:contentTypeDescription="Crie um novo documento." ma:contentTypeScope="" ma:versionID="4c7dec54a6f80d5bfe91b99b16288c45">
  <xsd:schema xmlns:xsd="http://www.w3.org/2001/XMLSchema" xmlns:xs="http://www.w3.org/2001/XMLSchema" xmlns:p="http://schemas.microsoft.com/office/2006/metadata/properties" xmlns:ns2="b1cffadd-5cc3-4881-8a55-f4c56845688b" xmlns:ns3="8a541ec5-5174-4d84-b55d-e8e4b286cca6" targetNamespace="http://schemas.microsoft.com/office/2006/metadata/properties" ma:root="true" ma:fieldsID="6f7e3b22e669a16d9bcb7ed9cb864c27" ns2:_="" ns3:_="">
    <xsd:import namespace="b1cffadd-5cc3-4881-8a55-f4c56845688b"/>
    <xsd:import namespace="8a541ec5-5174-4d84-b55d-e8e4b286cca6"/>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cffadd-5cc3-4881-8a55-f4c56845688b"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Marcações de imagem" ma:readOnly="false" ma:fieldId="{5cf76f15-5ced-4ddc-b409-7134ff3c332f}" ma:taxonomyMulti="true" ma:sspId="0ef6089c-5148-4909-88ac-65974e5b7eb0"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541ec5-5174-4d84-b55d-e8e4b286cca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b9722ca5-aeb6-4d90-a56e-af8cb694c561}" ma:internalName="TaxCatchAll" ma:showField="CatchAllData" ma:web="8a541ec5-5174-4d84-b55d-e8e4b286cca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ferenceId xmlns="b1cffadd-5cc3-4881-8a55-f4c56845688b" xsi:nil="true"/>
    <TaxCatchAll xmlns="8a541ec5-5174-4d84-b55d-e8e4b286cca6" xsi:nil="true"/>
    <lcf76f155ced4ddcb4097134ff3c332f xmlns="b1cffadd-5cc3-4881-8a55-f4c56845688b">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B6C1AD-2902-4AD4-9EDB-37E67BA1E1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cffadd-5cc3-4881-8a55-f4c56845688b"/>
    <ds:schemaRef ds:uri="8a541ec5-5174-4d84-b55d-e8e4b286cc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6571164-4720-4BDB-A619-32E0C6830B86}">
  <ds:schemaRefs>
    <ds:schemaRef ds:uri="http://schemas.microsoft.com/office/2006/metadata/properties"/>
    <ds:schemaRef ds:uri="http://schemas.microsoft.com/office/infopath/2007/PartnerControls"/>
    <ds:schemaRef ds:uri="b1cffadd-5cc3-4881-8a55-f4c56845688b"/>
    <ds:schemaRef ds:uri="8a541ec5-5174-4d84-b55d-e8e4b286cca6"/>
  </ds:schemaRefs>
</ds:datastoreItem>
</file>

<file path=customXml/itemProps3.xml><?xml version="1.0" encoding="utf-8"?>
<ds:datastoreItem xmlns:ds="http://schemas.openxmlformats.org/officeDocument/2006/customXml" ds:itemID="{CF6F40A6-EB77-4B06-B39F-8D9EACB73B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1639</TotalTime>
  <Words>2459</Words>
  <Application>Microsoft Office PowerPoint</Application>
  <PresentationFormat>Widescreen</PresentationFormat>
  <Paragraphs>309</Paragraphs>
  <Slides>59</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59</vt:i4>
      </vt:variant>
    </vt:vector>
  </HeadingPairs>
  <TitlesOfParts>
    <vt:vector size="65" baseType="lpstr">
      <vt:lpstr>Aharoni</vt:lpstr>
      <vt:lpstr>Arial</vt:lpstr>
      <vt:lpstr>Calibri</vt:lpstr>
      <vt:lpstr>Calibri Light</vt:lpstr>
      <vt:lpstr>Times New Roman</vt:lpstr>
      <vt:lpstr>Tema do Office</vt:lpstr>
      <vt:lpstr>E-Commerce de Livros</vt:lpstr>
      <vt:lpstr>Tecnologias e Integrantes</vt:lpstr>
      <vt:lpstr>Cronograma</vt:lpstr>
      <vt:lpstr>Protótipo das Telas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Resultado dos Testes automatizados da condução</vt:lpstr>
      <vt:lpstr>Testes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Requisitos funcionais</vt:lpstr>
      <vt:lpstr>Apresentação do PowerPoint</vt:lpstr>
      <vt:lpstr>Apresentação do PowerPoint</vt:lpstr>
      <vt:lpstr>Apresentação do PowerPoint</vt:lpstr>
      <vt:lpstr>Requisitos Não Funcionais</vt:lpstr>
      <vt:lpstr>Regras de Negócio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de Livros</dc:title>
  <dc:creator>FATEC</dc:creator>
  <cp:lastModifiedBy>Pedro H</cp:lastModifiedBy>
  <cp:revision>197</cp:revision>
  <dcterms:created xsi:type="dcterms:W3CDTF">2023-02-14T23:43:03Z</dcterms:created>
  <dcterms:modified xsi:type="dcterms:W3CDTF">2023-06-22T22:16:58Z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0x010100CEDD1E97982F434AA04644704A2C4B4B</vt:lpwstr>
  </property>
  <property fmtid="{D5CDD505-2E9C-101B-9397-08002B2CF9AE}" pid="3" name="Order">
    <vt:r8>33600</vt:r8>
  </property>
  <property fmtid="{D5CDD505-2E9C-101B-9397-08002B2CF9AE}" pid="4" name="_ExtendedDescription">
    <vt:lpwstr/>
  </property>
  <property fmtid="{D5CDD505-2E9C-101B-9397-08002B2CF9AE}" pid="5" name="TriggerFlowInfo">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MediaServiceImageTags">
    <vt:lpwstr/>
  </property>
  <property fmtid="{D5CDD505-2E9C-101B-9397-08002B2CF9AE}" pid="10" name="_ColorHex">
    <vt:lpwstr/>
  </property>
  <property fmtid="{D5CDD505-2E9C-101B-9397-08002B2CF9AE}" pid="11" name="_Emoji">
    <vt:lpwstr/>
  </property>
  <property fmtid="{D5CDD505-2E9C-101B-9397-08002B2CF9AE}" pid="12" name="_ColorTag">
    <vt:lpwstr/>
  </property>
</Properties>
</file>